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8" r:id="rId1"/>
  </p:sldMasterIdLst>
  <p:notesMasterIdLst>
    <p:notesMasterId r:id="rId35"/>
  </p:notesMasterIdLst>
  <p:sldIdLst>
    <p:sldId id="270" r:id="rId2"/>
    <p:sldId id="271" r:id="rId3"/>
    <p:sldId id="296" r:id="rId4"/>
    <p:sldId id="297" r:id="rId5"/>
    <p:sldId id="298" r:id="rId6"/>
    <p:sldId id="293" r:id="rId7"/>
    <p:sldId id="305" r:id="rId8"/>
    <p:sldId id="311" r:id="rId9"/>
    <p:sldId id="291" r:id="rId10"/>
    <p:sldId id="306" r:id="rId11"/>
    <p:sldId id="307" r:id="rId12"/>
    <p:sldId id="308" r:id="rId13"/>
    <p:sldId id="312" r:id="rId14"/>
    <p:sldId id="313" r:id="rId15"/>
    <p:sldId id="314" r:id="rId16"/>
    <p:sldId id="315" r:id="rId17"/>
    <p:sldId id="310" r:id="rId18"/>
    <p:sldId id="309" r:id="rId19"/>
    <p:sldId id="294" r:id="rId20"/>
    <p:sldId id="304" r:id="rId21"/>
    <p:sldId id="295" r:id="rId22"/>
    <p:sldId id="264" r:id="rId23"/>
    <p:sldId id="267" r:id="rId24"/>
    <p:sldId id="299" r:id="rId25"/>
    <p:sldId id="302" r:id="rId26"/>
    <p:sldId id="316" r:id="rId27"/>
    <p:sldId id="300" r:id="rId28"/>
    <p:sldId id="321" r:id="rId29"/>
    <p:sldId id="322" r:id="rId30"/>
    <p:sldId id="323" r:id="rId31"/>
    <p:sldId id="324" r:id="rId32"/>
    <p:sldId id="325" r:id="rId33"/>
    <p:sldId id="301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0F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2085" autoAdjust="0"/>
  </p:normalViewPr>
  <p:slideViewPr>
    <p:cSldViewPr snapToGrid="0" snapToObjects="1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0-11T13:48:41.788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0-11T13:53:13.09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1,'0'596</inkml:trace>
  <inkml:trace contextRef="#ctx0" brushRef="#br0" timeOffset="1">0 1032,'0'319</inkml:trace>
  <inkml:trace contextRef="#ctx0" brushRef="#br0" timeOffset="-1467.238">0 1747,'0'437</inkml:trace>
  <inkml:trace contextRef="#ctx0" brushRef="#br0" timeOffset="-4939.63">0 2580,'0'524,"0"-493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0-11T13:54:09.0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0,'518'0</inkml:trace>
  <inkml:trace contextRef="#ctx0" brushRef="#br0" timeOffset="1">994 0,'518'0,"-482"0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8D2AD-A1AE-49AB-9831-A0349D1D85D5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B3C6D-3FF9-4FAD-822A-556019856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34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6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October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6151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October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513345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October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185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October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923527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Friday, October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2203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85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D7991AF-0F6B-453E-B878-3DEF7D6010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943" y="107447"/>
            <a:ext cx="1099457" cy="96173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BA60241-C0D6-4078-A14C-1B5884ECCCF6}"/>
              </a:ext>
            </a:extLst>
          </p:cNvPr>
          <p:cNvCxnSpPr>
            <a:cxnSpLocks/>
          </p:cNvCxnSpPr>
          <p:nvPr userDrawn="1"/>
        </p:nvCxnSpPr>
        <p:spPr>
          <a:xfrm flipH="1">
            <a:off x="272145" y="883288"/>
            <a:ext cx="10395855" cy="0"/>
          </a:xfrm>
          <a:prstGeom prst="line">
            <a:avLst/>
          </a:prstGeom>
          <a:ln w="31750">
            <a:solidFill>
              <a:srgbClr val="17A7E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15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7314557-2C15-4896-9797-CBA1D31A2427}"/>
              </a:ext>
            </a:extLst>
          </p:cNvPr>
          <p:cNvGrpSpPr/>
          <p:nvPr userDrawn="1"/>
        </p:nvGrpSpPr>
        <p:grpSpPr>
          <a:xfrm>
            <a:off x="-995378" y="3621784"/>
            <a:ext cx="7085027" cy="528382"/>
            <a:chOff x="5102633" y="5458761"/>
            <a:chExt cx="6931881" cy="528382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197B43D-B0CF-4BB6-8B0F-513438D8F572}"/>
                </a:ext>
              </a:extLst>
            </p:cNvPr>
            <p:cNvSpPr/>
            <p:nvPr/>
          </p:nvSpPr>
          <p:spPr>
            <a:xfrm>
              <a:off x="5102633" y="5844779"/>
              <a:ext cx="153806" cy="142364"/>
            </a:xfrm>
            <a:prstGeom prst="ellipse">
              <a:avLst/>
            </a:prstGeom>
            <a:noFill/>
            <a:ln w="57150">
              <a:solidFill>
                <a:srgbClr val="17A7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9">
              <a:extLst>
                <a:ext uri="{FF2B5EF4-FFF2-40B4-BE49-F238E27FC236}">
                  <a16:creationId xmlns:a16="http://schemas.microsoft.com/office/drawing/2014/main" id="{48E42FE7-C03D-4EBA-9B98-BBB52DFB0E2F}"/>
                </a:ext>
              </a:extLst>
            </p:cNvPr>
            <p:cNvSpPr/>
            <p:nvPr/>
          </p:nvSpPr>
          <p:spPr>
            <a:xfrm rot="16200000">
              <a:off x="5861287" y="4828717"/>
              <a:ext cx="457200" cy="1717287"/>
            </a:xfrm>
            <a:custGeom>
              <a:avLst/>
              <a:gdLst>
                <a:gd name="connsiteX0" fmla="*/ 0 w 457200"/>
                <a:gd name="connsiteY0" fmla="*/ 0 h 1717287"/>
                <a:gd name="connsiteX1" fmla="*/ 0 w 457200"/>
                <a:gd name="connsiteY1" fmla="*/ 1349297 h 1717287"/>
                <a:gd name="connsiteX2" fmla="*/ 457200 w 457200"/>
                <a:gd name="connsiteY2" fmla="*/ 1717287 h 171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7200" h="1717287">
                  <a:moveTo>
                    <a:pt x="0" y="0"/>
                  </a:moveTo>
                  <a:lnTo>
                    <a:pt x="0" y="1349297"/>
                  </a:lnTo>
                  <a:lnTo>
                    <a:pt x="457200" y="1717287"/>
                  </a:lnTo>
                </a:path>
              </a:pathLst>
            </a:custGeom>
            <a:noFill/>
            <a:ln w="57150">
              <a:solidFill>
                <a:srgbClr val="17A7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B8159AF-1175-4F25-8028-6428DF759B73}"/>
                </a:ext>
              </a:extLst>
            </p:cNvPr>
            <p:cNvCxnSpPr>
              <a:cxnSpLocks/>
            </p:cNvCxnSpPr>
            <p:nvPr/>
          </p:nvCxnSpPr>
          <p:spPr>
            <a:xfrm>
              <a:off x="6928577" y="5467830"/>
              <a:ext cx="5105937" cy="0"/>
            </a:xfrm>
            <a:prstGeom prst="line">
              <a:avLst/>
            </a:prstGeom>
            <a:ln w="57150">
              <a:solidFill>
                <a:srgbClr val="17A7E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E286DF9-642B-48B7-B3D1-C6A8502B8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649" y="773509"/>
            <a:ext cx="5741957" cy="502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5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2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53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3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639AF67D-65C6-464E-929F-74675CC62B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057" y="3350308"/>
            <a:ext cx="3869395" cy="338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42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8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E43DE-7BEE-4FA5-8E0C-826FE067376C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A204D-4061-431C-AEEC-BC29D1B26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846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Friday, October 15,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6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7" Type="http://schemas.openxmlformats.org/officeDocument/2006/relationships/image" Target="../media/image30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290.png"/><Relationship Id="rId4" Type="http://schemas.openxmlformats.org/officeDocument/2006/relationships/customXml" Target="../ink/ink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9385EEC-27DD-478C-9446-563E1B383744}"/>
              </a:ext>
            </a:extLst>
          </p:cNvPr>
          <p:cNvSpPr txBox="1"/>
          <p:nvPr/>
        </p:nvSpPr>
        <p:spPr>
          <a:xfrm>
            <a:off x="1500179" y="2443159"/>
            <a:ext cx="67967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HỌC KỲ I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 SỐ 9</a:t>
            </a:r>
            <a:endParaRPr lang="vi-VN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DC16BB-3DAC-4062-85AC-6FF2B63C8680}"/>
              </a:ext>
            </a:extLst>
          </p:cNvPr>
          <p:cNvSpPr txBox="1"/>
          <p:nvPr/>
        </p:nvSpPr>
        <p:spPr>
          <a:xfrm>
            <a:off x="1971686" y="471484"/>
            <a:ext cx="6008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 HỌC SINH KHỐI 9</a:t>
            </a:r>
            <a:endParaRPr lang="vi-VN" sz="2800" b="1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53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DAABCC5-84B8-4EC5-ABFB-69D34E5F6221}"/>
                  </a:ext>
                </a:extLst>
              </p:cNvPr>
              <p:cNvSpPr txBox="1"/>
              <p:nvPr/>
            </p:nvSpPr>
            <p:spPr>
              <a:xfrm>
                <a:off x="785808" y="600192"/>
                <a:ext cx="8686799" cy="52001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2:</a:t>
                </a:r>
                <a:r>
                  <a:rPr lang="en-US" sz="28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 (N)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gió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thổi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vuông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góc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cánh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buồm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lệ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thuận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gió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 (m/s)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𝐤</m:t>
                    </m:r>
                    <m:sSup>
                      <m:sSup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𝐯</m:t>
                        </m:r>
                      </m:e>
                      <m:sup>
                        <m:r>
                          <a:rPr lang="en-US" sz="2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rằng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gió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 (m/s)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tác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lên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cánh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buồm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thuyền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bằng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270 (N)</a:t>
                </a:r>
              </a:p>
              <a:p>
                <a:pPr marL="457200" indent="-457200" algn="just">
                  <a:lnSpc>
                    <a:spcPct val="150000"/>
                  </a:lnSpc>
                  <a:buAutoNum type="alphaLcParenR"/>
                </a:pP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k?</a:t>
                </a:r>
              </a:p>
              <a:p>
                <a:pPr marL="457200" indent="-457200" algn="just">
                  <a:lnSpc>
                    <a:spcPct val="150000"/>
                  </a:lnSpc>
                  <a:buAutoNum type="alphaLcParenR"/>
                </a:pP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tác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gió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cánh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buồm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6750 (N)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gió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bao </a:t>
                </a:r>
                <a:r>
                  <a:rPr lang="en-US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  <a:endParaRPr lang="en-US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DAABCC5-84B8-4EC5-ABFB-69D34E5F62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600192"/>
                <a:ext cx="8686799" cy="5200142"/>
              </a:xfrm>
              <a:prstGeom prst="rect">
                <a:avLst/>
              </a:prstGeom>
              <a:blipFill>
                <a:blip r:embed="rId2"/>
                <a:stretch>
                  <a:fillRect l="-1474" r="-1404" b="-234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61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CE9F92-B034-4DC6-BFCE-A020527E4532}"/>
                  </a:ext>
                </a:extLst>
              </p:cNvPr>
              <p:cNvSpPr txBox="1"/>
              <p:nvPr/>
            </p:nvSpPr>
            <p:spPr>
              <a:xfrm>
                <a:off x="785808" y="228656"/>
                <a:ext cx="8686799" cy="6051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just">
                  <a:buAutoNum type="alphaLcParenR"/>
                </a:pP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𝐓𝐚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ó:</m:t>
                      </m:r>
                      <m:r>
                        <a:rPr lang="en-US" sz="24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24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</m:e>
                        <m:sup>
                          <m:r>
                            <a:rPr lang="en-US" sz="2400" b="1" i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vi-VN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𝟐𝟕𝟎</m:t>
                      </m:r>
                      <m:r>
                        <a:rPr lang="vi-VN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a:rPr lang="vi-VN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vi-VN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vi-VN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vi-VN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𝟐𝟕𝟎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𝟗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30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</m:e>
                        <m:sup>
                          <m:r>
                            <a:rPr lang="en-US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tác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gió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cánh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buồm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6750 (N)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gió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𝐓𝐚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ó:</m:t>
                      </m:r>
                      <m:r>
                        <a:rPr lang="en-US" sz="24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24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  <m:sSup>
                        <m:sSupPr>
                          <m:ctrlP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</m:e>
                        <m:sup>
                          <m:r>
                            <a:rPr lang="en-US" sz="2400" b="1" i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𝟔𝟕𝟓𝟎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vi-VN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vi-VN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</m:e>
                        <m:sup>
                          <m:r>
                            <a:rPr lang="vi-VN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𝐯</m:t>
                          </m:r>
                        </m:e>
                        <m:sup>
                          <m:r>
                            <a:rPr lang="en-US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𝟐𝟐𝟓</m:t>
                      </m:r>
                    </m:oMath>
                  </m:oMathPara>
                </a14:m>
                <a:endParaRPr lang="en-US" sz="24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𝐯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𝟏𝟓</m:t>
                      </m:r>
                    </m:oMath>
                  </m:oMathPara>
                </a14:m>
                <a:endParaRPr lang="en-US" sz="24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lực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tác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gió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cánh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buồm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6750 (N)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vận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tốc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gió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(m/s)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CE9F92-B034-4DC6-BFCE-A020527E45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228656"/>
                <a:ext cx="8686799" cy="6051657"/>
              </a:xfrm>
              <a:prstGeom prst="rect">
                <a:avLst/>
              </a:prstGeom>
              <a:blipFill>
                <a:blip r:embed="rId2"/>
                <a:stretch>
                  <a:fillRect l="-1123" t="-806" r="-1053" b="-14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408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56BA42-A35E-47E1-9A1C-8AC32053E666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1092548-FD57-432D-863F-A9BE940C3FAD}"/>
                  </a:ext>
                </a:extLst>
              </p:cNvPr>
              <p:cNvSpPr txBox="1"/>
              <p:nvPr/>
            </p:nvSpPr>
            <p:spPr>
              <a:xfrm>
                <a:off x="785808" y="1171639"/>
                <a:ext cx="8686799" cy="495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 1: </a:t>
                </a:r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giá trị nào của x thì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có nghĩa?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2400" b="1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1092548-FD57-432D-863F-A9BE940C3F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1171639"/>
                <a:ext cx="8686799" cy="495264"/>
              </a:xfrm>
              <a:prstGeom prst="rect">
                <a:avLst/>
              </a:prstGeom>
              <a:blipFill>
                <a:blip r:embed="rId2"/>
                <a:stretch>
                  <a:fillRect l="-1123" t="-2469" b="-28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B507220-0746-4166-90F5-1AAB197AE365}"/>
                  </a:ext>
                </a:extLst>
              </p:cNvPr>
              <p:cNvSpPr txBox="1"/>
              <p:nvPr/>
            </p:nvSpPr>
            <p:spPr>
              <a:xfrm>
                <a:off x="1850231" y="1958994"/>
                <a:ext cx="13571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vi-VN" sz="2400" b="1" i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vi-VN" sz="2400" b="1" i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B507220-0746-4166-90F5-1AAB197AE3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1958994"/>
                <a:ext cx="1357166" cy="369332"/>
              </a:xfrm>
              <a:prstGeom prst="rect">
                <a:avLst/>
              </a:prstGeom>
              <a:blipFill>
                <a:blip r:embed="rId3"/>
                <a:stretch>
                  <a:fillRect l="-4505" r="-4505" b="-1475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3BF52C0-2871-4F20-9EB9-21AE644D4724}"/>
                  </a:ext>
                </a:extLst>
              </p:cNvPr>
              <p:cNvSpPr/>
              <p:nvPr/>
            </p:nvSpPr>
            <p:spPr>
              <a:xfrm>
                <a:off x="1762706" y="2561555"/>
                <a:ext cx="15242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vi-VN" sz="2400" b="0" i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vi-VN" sz="2400" b="0" i="0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3BF52C0-2871-4F20-9EB9-21AE644D47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561555"/>
                <a:ext cx="1524200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69AE71-A5F3-4D3F-993A-F08964D5ACB8}"/>
                  </a:ext>
                </a:extLst>
              </p:cNvPr>
              <p:cNvSpPr/>
              <p:nvPr/>
            </p:nvSpPr>
            <p:spPr>
              <a:xfrm>
                <a:off x="1762706" y="3259693"/>
                <a:ext cx="150015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vi-VN" sz="2400" b="0" i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vi-VN" sz="2400" b="0" i="0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F69AE71-A5F3-4D3F-993A-F08964D5AC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259693"/>
                <a:ext cx="1500154" cy="461665"/>
              </a:xfrm>
              <a:prstGeom prst="rect">
                <a:avLst/>
              </a:prstGeom>
              <a:blipFill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1264621-7DB0-488B-8153-42B3950E9427}"/>
                  </a:ext>
                </a:extLst>
              </p:cNvPr>
              <p:cNvSpPr/>
              <p:nvPr/>
            </p:nvSpPr>
            <p:spPr>
              <a:xfrm>
                <a:off x="1762706" y="3861153"/>
                <a:ext cx="17694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vi-VN" sz="2400" b="0" i="0">
                          <a:latin typeface="Cambria Math" panose="02040503050406030204" pitchFamily="18" charset="0"/>
                        </a:rPr>
                        <m:t>≥−</m:t>
                      </m:r>
                      <m:r>
                        <a:rPr lang="vi-VN" sz="2400" b="0" i="0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1264621-7DB0-488B-8153-42B3950E94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861153"/>
                <a:ext cx="1769459" cy="461665"/>
              </a:xfrm>
              <a:prstGeom prst="rect">
                <a:avLst/>
              </a:prstGeom>
              <a:blipFill>
                <a:blip r:embed="rId6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E380F8B5-1963-4D05-815E-94947D8A3009}"/>
              </a:ext>
            </a:extLst>
          </p:cNvPr>
          <p:cNvSpPr/>
          <p:nvPr/>
        </p:nvSpPr>
        <p:spPr>
          <a:xfrm>
            <a:off x="1762706" y="3259693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12285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2" grpId="0"/>
      <p:bldP spid="4" grpId="0"/>
      <p:bldP spid="5" grpId="0"/>
      <p:bldP spid="7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56BA42-A35E-47E1-9A1C-8AC32053E666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A9A7B0-8F5A-43BF-8386-68FB2901B94F}"/>
                  </a:ext>
                </a:extLst>
              </p:cNvPr>
              <p:cNvSpPr txBox="1"/>
              <p:nvPr/>
            </p:nvSpPr>
            <p:spPr>
              <a:xfrm>
                <a:off x="785808" y="1200211"/>
                <a:ext cx="8686799" cy="4976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 2: </a:t>
                </a:r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tính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𝟏𝟎𝟖</m:t>
                        </m:r>
                      </m:e>
                    </m:rad>
                    <m:r>
                      <a:rPr lang="vi-VN" sz="2400" b="1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vi-VN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𝟐𝟕</m:t>
                        </m:r>
                      </m:e>
                    </m:rad>
                    <m:r>
                      <a:rPr lang="vi-VN" sz="2400" b="1" i="1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vi-VN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𝟏𝟐</m:t>
                        </m:r>
                      </m:e>
                    </m:rad>
                  </m:oMath>
                </a14:m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có kết quả là:</a:t>
                </a:r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1A9A7B0-8F5A-43BF-8386-68FB2901B9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1200211"/>
                <a:ext cx="8686799" cy="497637"/>
              </a:xfrm>
              <a:prstGeom prst="rect">
                <a:avLst/>
              </a:prstGeom>
              <a:blipFill>
                <a:blip r:embed="rId2"/>
                <a:stretch>
                  <a:fillRect l="-1123" t="-2439" b="-2682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0AC5C04-E5EA-423B-93E9-3E76DBBAA6CC}"/>
                  </a:ext>
                </a:extLst>
              </p:cNvPr>
              <p:cNvSpPr txBox="1"/>
              <p:nvPr/>
            </p:nvSpPr>
            <p:spPr>
              <a:xfrm>
                <a:off x="1850231" y="1958994"/>
                <a:ext cx="1296958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𝟏𝟏</m:t>
                      </m:r>
                      <m:rad>
                        <m:radPr>
                          <m:degHide m:val="on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0AC5C04-E5EA-423B-93E9-3E76DBBAA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1958994"/>
                <a:ext cx="1296958" cy="412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DC7D1B6-30CB-45D5-A440-BE5FEAF0C33F}"/>
                  </a:ext>
                </a:extLst>
              </p:cNvPr>
              <p:cNvSpPr/>
              <p:nvPr/>
            </p:nvSpPr>
            <p:spPr>
              <a:xfrm>
                <a:off x="1762706" y="2561555"/>
                <a:ext cx="1177052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ad>
                        <m:radPr>
                          <m:degHide m:val="on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DC7D1B6-30CB-45D5-A440-BE5FEAF0C3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561555"/>
                <a:ext cx="1177052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9978715-A5BE-4952-9C1E-154303347C72}"/>
                  </a:ext>
                </a:extLst>
              </p:cNvPr>
              <p:cNvSpPr/>
              <p:nvPr/>
            </p:nvSpPr>
            <p:spPr>
              <a:xfrm>
                <a:off x="1762706" y="3259693"/>
                <a:ext cx="1566583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9978715-A5BE-4952-9C1E-154303347C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259693"/>
                <a:ext cx="1566583" cy="5052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0C78FD9-8514-430D-868F-1E1D2EFD94BA}"/>
                  </a:ext>
                </a:extLst>
              </p:cNvPr>
              <p:cNvSpPr/>
              <p:nvPr/>
            </p:nvSpPr>
            <p:spPr>
              <a:xfrm>
                <a:off x="1762706" y="3861153"/>
                <a:ext cx="1377428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0C78FD9-8514-430D-868F-1E1D2EFD94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861153"/>
                <a:ext cx="1377428" cy="5052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2633BFA7-F8FF-42FB-BADC-646E66BAEEDA}"/>
              </a:ext>
            </a:extLst>
          </p:cNvPr>
          <p:cNvSpPr/>
          <p:nvPr/>
        </p:nvSpPr>
        <p:spPr>
          <a:xfrm>
            <a:off x="1762706" y="3904691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04043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  <p:bldP spid="8" grpId="0"/>
      <p:bldP spid="9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56BA42-A35E-47E1-9A1C-8AC32053E666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AD1D143-DBDC-4BE0-B98F-A414B44542D4}"/>
                  </a:ext>
                </a:extLst>
              </p:cNvPr>
              <p:cNvSpPr txBox="1"/>
              <p:nvPr/>
            </p:nvSpPr>
            <p:spPr>
              <a:xfrm>
                <a:off x="785808" y="1014473"/>
                <a:ext cx="8686799" cy="1261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 3: </a:t>
                </a:r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Thu gọn biểu thức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vi-VN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400" b="1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vi-VN" sz="2400" b="1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vi-VN" sz="2400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rad>
                            <m:r>
                              <a:rPr lang="vi-VN" sz="2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vi-VN" sz="24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vi-VN" sz="2400" b="1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vi-VN" sz="2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vi-VN" sz="2400" b="1" i="1"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vi-VN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vi-VN" sz="24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4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vi-VN" sz="24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vi-VN" sz="2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ad>
                              <m:radPr>
                                <m:degHide m:val="on"/>
                                <m:ctrlPr>
                                  <a:rPr lang="vi-VN" sz="24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vi-VN" sz="2400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rad>
                            <m:r>
                              <a:rPr lang="vi-VN" sz="24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vi-VN" sz="2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được kết quả là:</a:t>
                </a:r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AD1D143-DBDC-4BE0-B98F-A414B4454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1014473"/>
                <a:ext cx="8686799" cy="1261114"/>
              </a:xfrm>
              <a:prstGeom prst="rect">
                <a:avLst/>
              </a:prstGeom>
              <a:blipFill>
                <a:blip r:embed="rId2"/>
                <a:stretch>
                  <a:fillRect l="-1123" r="-1053" b="-628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C2C22F2-C089-4709-8755-92B6ED169A86}"/>
                  </a:ext>
                </a:extLst>
              </p:cNvPr>
              <p:cNvSpPr txBox="1"/>
              <p:nvPr/>
            </p:nvSpPr>
            <p:spPr>
              <a:xfrm>
                <a:off x="1850231" y="2273328"/>
                <a:ext cx="1112612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vi-VN" sz="2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C2C22F2-C089-4709-8755-92B6ED169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2273328"/>
                <a:ext cx="1112612" cy="4203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A9FA539-8C6D-4402-B89A-3AAF81D5B7B9}"/>
                  </a:ext>
                </a:extLst>
              </p:cNvPr>
              <p:cNvSpPr/>
              <p:nvPr/>
            </p:nvSpPr>
            <p:spPr>
              <a:xfrm>
                <a:off x="1762706" y="2861598"/>
                <a:ext cx="9749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A9FA539-8C6D-4402-B89A-3AAF81D5B7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861598"/>
                <a:ext cx="97494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0CC713B-B859-49F2-A8AD-D114903F8773}"/>
                  </a:ext>
                </a:extLst>
              </p:cNvPr>
              <p:cNvSpPr/>
              <p:nvPr/>
            </p:nvSpPr>
            <p:spPr>
              <a:xfrm>
                <a:off x="1762706" y="3459719"/>
                <a:ext cx="1887761" cy="512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0CC713B-B859-49F2-A8AD-D114903F87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459719"/>
                <a:ext cx="1887761" cy="5127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8981925-F982-41BA-890D-13E86EEBF720}"/>
                  </a:ext>
                </a:extLst>
              </p:cNvPr>
              <p:cNvSpPr/>
              <p:nvPr/>
            </p:nvSpPr>
            <p:spPr>
              <a:xfrm>
                <a:off x="1762706" y="4061183"/>
                <a:ext cx="9909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8981925-F982-41BA-890D-13E86EEBF7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4061183"/>
                <a:ext cx="990977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3A112B48-A7E6-4F32-9547-6F6FD6032CB6}"/>
              </a:ext>
            </a:extLst>
          </p:cNvPr>
          <p:cNvSpPr/>
          <p:nvPr/>
        </p:nvSpPr>
        <p:spPr>
          <a:xfrm>
            <a:off x="1776334" y="2830155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53931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  <p:bldP spid="8" grpId="0"/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56BA42-A35E-47E1-9A1C-8AC32053E666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A99931-147F-4209-973C-F7742D1FC5DF}"/>
                  </a:ext>
                </a:extLst>
              </p:cNvPr>
              <p:cNvSpPr txBox="1"/>
              <p:nvPr/>
            </p:nvSpPr>
            <p:spPr>
              <a:xfrm>
                <a:off x="785808" y="1200211"/>
                <a:ext cx="8686799" cy="717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 4: </a:t>
                </a:r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 gọn biểu thức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vi-VN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vi-VN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𝟓</m:t>
                            </m:r>
                          </m:e>
                        </m:rad>
                        <m:r>
                          <a:rPr lang="vi-VN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vi-VN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vi-VN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𝟏𝟐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vi-VN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vi-VN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</m:e>
                        </m:rad>
                        <m:r>
                          <a:rPr lang="vi-VN" sz="2400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vi-VN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vi-VN" sz="2400" b="1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e>
                        </m:rad>
                      </m:den>
                    </m:f>
                  </m:oMath>
                </a14:m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được kết quả là:</a:t>
                </a:r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A99931-147F-4209-973C-F7742D1FC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1200211"/>
                <a:ext cx="8686799" cy="717953"/>
              </a:xfrm>
              <a:prstGeom prst="rect">
                <a:avLst/>
              </a:prstGeom>
              <a:blipFill>
                <a:blip r:embed="rId2"/>
                <a:stretch>
                  <a:fillRect l="-1123" b="-33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699B9FF-DF38-4B66-8802-840256A4FD1A}"/>
                  </a:ext>
                </a:extLst>
              </p:cNvPr>
              <p:cNvSpPr txBox="1"/>
              <p:nvPr/>
            </p:nvSpPr>
            <p:spPr>
              <a:xfrm>
                <a:off x="1850231" y="1958994"/>
                <a:ext cx="72616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699B9FF-DF38-4B66-8802-840256A4FD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1958994"/>
                <a:ext cx="726161" cy="369332"/>
              </a:xfrm>
              <a:prstGeom prst="rect">
                <a:avLst/>
              </a:prstGeom>
              <a:blipFill>
                <a:blip r:embed="rId3"/>
                <a:stretch>
                  <a:fillRect l="-9244" r="-8403" b="-98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657E8C3-1288-4A17-AD86-414328D10982}"/>
                  </a:ext>
                </a:extLst>
              </p:cNvPr>
              <p:cNvSpPr/>
              <p:nvPr/>
            </p:nvSpPr>
            <p:spPr>
              <a:xfrm>
                <a:off x="1762706" y="2561555"/>
                <a:ext cx="1361398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657E8C3-1288-4A17-AD86-414328D109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561555"/>
                <a:ext cx="1361398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D7DF694-5445-45E9-9481-437422C2B6C7}"/>
                  </a:ext>
                </a:extLst>
              </p:cNvPr>
              <p:cNvSpPr/>
              <p:nvPr/>
            </p:nvSpPr>
            <p:spPr>
              <a:xfrm>
                <a:off x="1762706" y="3259693"/>
                <a:ext cx="1153008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ad>
                        <m:radPr>
                          <m:degHide m:val="on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D7DF694-5445-45E9-9481-437422C2B6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259693"/>
                <a:ext cx="1153008" cy="5052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E4BAE56-5A92-4581-B3E9-CF9DC9703F23}"/>
                  </a:ext>
                </a:extLst>
              </p:cNvPr>
              <p:cNvSpPr/>
              <p:nvPr/>
            </p:nvSpPr>
            <p:spPr>
              <a:xfrm>
                <a:off x="1762706" y="3861153"/>
                <a:ext cx="1422312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−</m:t>
                      </m:r>
                      <m:rad>
                        <m:radPr>
                          <m:degHide m:val="on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E4BAE56-5A92-4581-B3E9-CF9DC9703F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861153"/>
                <a:ext cx="1422312" cy="5052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D20D5AA2-DCDB-4BDE-BBD5-068209680C6C}"/>
              </a:ext>
            </a:extLst>
          </p:cNvPr>
          <p:cNvSpPr/>
          <p:nvPr/>
        </p:nvSpPr>
        <p:spPr>
          <a:xfrm>
            <a:off x="1762706" y="3303231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70294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  <p:bldP spid="8" grpId="0"/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56BA42-A35E-47E1-9A1C-8AC32053E666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4E307F-F5F1-4273-8AEC-F8919FBE03DD}"/>
                  </a:ext>
                </a:extLst>
              </p:cNvPr>
              <p:cNvSpPr txBox="1"/>
              <p:nvPr/>
            </p:nvSpPr>
            <p:spPr>
              <a:xfrm>
                <a:off x="785808" y="1200211"/>
                <a:ext cx="8686799" cy="923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 5: </a:t>
                </a:r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 phương trình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vi-VN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vi-VN" sz="2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vi-VN" sz="2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vi-VN" sz="2400" b="1" i="1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rad>
                    <m:r>
                      <a:rPr lang="vi-VN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400" b="1" i="1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được tập nghiệm là:</a:t>
                </a:r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4E307F-F5F1-4273-8AEC-F8919FBE0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1200211"/>
                <a:ext cx="8686799" cy="923843"/>
              </a:xfrm>
              <a:prstGeom prst="rect">
                <a:avLst/>
              </a:prstGeom>
              <a:blipFill>
                <a:blip r:embed="rId2"/>
                <a:stretch>
                  <a:fillRect l="-1123" r="-1053" b="-1457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8EE9D44-BD25-44C6-A54B-BC657E7B480D}"/>
                  </a:ext>
                </a:extLst>
              </p:cNvPr>
              <p:cNvSpPr txBox="1"/>
              <p:nvPr/>
            </p:nvSpPr>
            <p:spPr>
              <a:xfrm>
                <a:off x="1850231" y="2187602"/>
                <a:ext cx="160678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8EE9D44-BD25-44C6-A54B-BC657E7B4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2187602"/>
                <a:ext cx="1606786" cy="369332"/>
              </a:xfrm>
              <a:prstGeom prst="rect">
                <a:avLst/>
              </a:prstGeom>
              <a:blipFill>
                <a:blip r:embed="rId3"/>
                <a:stretch>
                  <a:fillRect l="-3802" b="-11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2FFD8F8-EBA8-4FF8-AD66-4BB5808761DE}"/>
                  </a:ext>
                </a:extLst>
              </p:cNvPr>
              <p:cNvSpPr/>
              <p:nvPr/>
            </p:nvSpPr>
            <p:spPr>
              <a:xfrm>
                <a:off x="1762706" y="2747299"/>
                <a:ext cx="21056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2FFD8F8-EBA8-4FF8-AD66-4BB5808761D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747299"/>
                <a:ext cx="2105640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A91FA5D-2E97-4931-B09E-67069BA04115}"/>
                  </a:ext>
                </a:extLst>
              </p:cNvPr>
              <p:cNvSpPr/>
              <p:nvPr/>
            </p:nvSpPr>
            <p:spPr>
              <a:xfrm>
                <a:off x="1762706" y="3373997"/>
                <a:ext cx="17642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A91FA5D-2E97-4931-B09E-67069BA0411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373997"/>
                <a:ext cx="176420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995D9BD-D35C-4A8D-B847-8221E59B3138}"/>
                  </a:ext>
                </a:extLst>
              </p:cNvPr>
              <p:cNvSpPr/>
              <p:nvPr/>
            </p:nvSpPr>
            <p:spPr>
              <a:xfrm>
                <a:off x="1762706" y="3989745"/>
                <a:ext cx="23509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995D9BD-D35C-4A8D-B847-8221E59B31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989745"/>
                <a:ext cx="2350900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>
            <a:extLst>
              <a:ext uri="{FF2B5EF4-FFF2-40B4-BE49-F238E27FC236}">
                <a16:creationId xmlns:a16="http://schemas.microsoft.com/office/drawing/2014/main" id="{641BABCD-2501-4B17-90AF-D8DA98B1B5F9}"/>
              </a:ext>
            </a:extLst>
          </p:cNvPr>
          <p:cNvSpPr/>
          <p:nvPr/>
        </p:nvSpPr>
        <p:spPr>
          <a:xfrm>
            <a:off x="1776334" y="3989744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62740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  <p:bldP spid="8" grpId="0"/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2013E6-ACBD-4BE0-B46A-3495E7BEE02E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214915-03BD-4A06-BDDD-1EC06730C9C4}"/>
                  </a:ext>
                </a:extLst>
              </p:cNvPr>
              <p:cNvSpPr txBox="1"/>
              <p:nvPr/>
            </p:nvSpPr>
            <p:spPr>
              <a:xfrm>
                <a:off x="785808" y="1200211"/>
                <a:ext cx="8686799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 6: </a:t>
                </a:r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 phương trình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sz="2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vi-VN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vi-VN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vi-VN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vi-VN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vi-VN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được tập nghiệm là:</a:t>
                </a:r>
                <a:endParaRPr lang="vi-V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214915-03BD-4A06-BDDD-1EC06730C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1200211"/>
                <a:ext cx="8686799" cy="496483"/>
              </a:xfrm>
              <a:prstGeom prst="rect">
                <a:avLst/>
              </a:prstGeom>
              <a:blipFill>
                <a:blip r:embed="rId2"/>
                <a:stretch>
                  <a:fillRect l="-1123" t="-2469" b="-28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E3BD679-C6DC-43FD-8D15-429AFFE57516}"/>
                  </a:ext>
                </a:extLst>
              </p:cNvPr>
              <p:cNvSpPr txBox="1"/>
              <p:nvPr/>
            </p:nvSpPr>
            <p:spPr>
              <a:xfrm>
                <a:off x="1850231" y="1958994"/>
                <a:ext cx="15394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E3BD679-C6DC-43FD-8D15-429AFFE575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1958994"/>
                <a:ext cx="1539459" cy="369332"/>
              </a:xfrm>
              <a:prstGeom prst="rect">
                <a:avLst/>
              </a:prstGeom>
              <a:blipFill>
                <a:blip r:embed="rId3"/>
                <a:stretch>
                  <a:fillRect l="-3968" b="-983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182D46E-4BAA-466E-8316-666F20A11AEF}"/>
                  </a:ext>
                </a:extLst>
              </p:cNvPr>
              <p:cNvSpPr/>
              <p:nvPr/>
            </p:nvSpPr>
            <p:spPr>
              <a:xfrm>
                <a:off x="1762706" y="2561555"/>
                <a:ext cx="17209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182D46E-4BAA-466E-8316-666F20A11A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561555"/>
                <a:ext cx="172092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ABFC726-1AEF-48BA-B349-BD489D7E7168}"/>
                  </a:ext>
                </a:extLst>
              </p:cNvPr>
              <p:cNvSpPr/>
              <p:nvPr/>
            </p:nvSpPr>
            <p:spPr>
              <a:xfrm>
                <a:off x="1762706" y="3259693"/>
                <a:ext cx="17642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ABFC726-1AEF-48BA-B349-BD489D7E71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259693"/>
                <a:ext cx="176420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6D492DC-5F12-4028-A8BE-8A69AC4C6ACA}"/>
                  </a:ext>
                </a:extLst>
              </p:cNvPr>
              <p:cNvSpPr/>
              <p:nvPr/>
            </p:nvSpPr>
            <p:spPr>
              <a:xfrm>
                <a:off x="1762706" y="3861153"/>
                <a:ext cx="196617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vi-VN" sz="24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vi-VN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6D492DC-5F12-4028-A8BE-8A69AC4C6A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861153"/>
                <a:ext cx="1966179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F44316C3-1AD4-4F5A-B45C-561B9C221199}"/>
              </a:ext>
            </a:extLst>
          </p:cNvPr>
          <p:cNvSpPr/>
          <p:nvPr/>
        </p:nvSpPr>
        <p:spPr>
          <a:xfrm>
            <a:off x="1776334" y="1929923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74753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C56BA42-A35E-47E1-9A1C-8AC32053E666}"/>
              </a:ext>
            </a:extLst>
          </p:cNvPr>
          <p:cNvSpPr txBox="1"/>
          <p:nvPr/>
        </p:nvSpPr>
        <p:spPr>
          <a:xfrm>
            <a:off x="1246575" y="300029"/>
            <a:ext cx="52040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SỐ BẬC NHẤT: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51B301-315E-4EA9-891F-06A98A922A14}"/>
              </a:ext>
            </a:extLst>
          </p:cNvPr>
          <p:cNvSpPr txBox="1"/>
          <p:nvPr/>
        </p:nvSpPr>
        <p:spPr>
          <a:xfrm>
            <a:off x="815633" y="1122223"/>
            <a:ext cx="87141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1: VẼ ĐỒ THỊ CỦA HÀM SỐ, TÌM TỌA ĐỘ GIAO ĐIỂM CỦA HAI ĐỒ THỊ VÀ VIẾT PHƯƠNG TRÌNH ĐƯỜNG THẲNG</a:t>
            </a:r>
            <a:endParaRPr lang="vi-VN" sz="32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B34D2A-6913-4349-8A6A-A5022D83540D}"/>
              </a:ext>
            </a:extLst>
          </p:cNvPr>
          <p:cNvSpPr txBox="1"/>
          <p:nvPr/>
        </p:nvSpPr>
        <p:spPr>
          <a:xfrm>
            <a:off x="771524" y="2814642"/>
            <a:ext cx="86867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BÀI: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– x + 3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2x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(d’) </a:t>
            </a:r>
          </a:p>
          <a:p>
            <a:pPr marL="457200" indent="-457200" algn="just">
              <a:buAutoNum type="alphaLcParenR"/>
            </a:pP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(d’)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phẳng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Oxy</a:t>
            </a:r>
          </a:p>
          <a:p>
            <a:pPr marL="457200" indent="-457200" algn="just">
              <a:buAutoNum type="alphaLcParenR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(d’)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 // (d)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(1;1)</a:t>
            </a:r>
          </a:p>
        </p:txBody>
      </p:sp>
    </p:spTree>
    <p:extLst>
      <p:ext uri="{BB962C8B-B14F-4D97-AF65-F5344CB8AC3E}">
        <p14:creationId xmlns:p14="http://schemas.microsoft.com/office/powerpoint/2010/main" val="188288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3C37B09-9133-4BD6-9627-98ACC07A6911}"/>
              </a:ext>
            </a:extLst>
          </p:cNvPr>
          <p:cNvSpPr txBox="1"/>
          <p:nvPr/>
        </p:nvSpPr>
        <p:spPr>
          <a:xfrm>
            <a:off x="942970" y="793290"/>
            <a:ext cx="86867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Cho (d): y = – x + 3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(d’): y = 2x</a:t>
            </a:r>
          </a:p>
          <a:p>
            <a:pPr algn="just"/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TXĐ: x </a:t>
            </a:r>
            <a:r>
              <a:rPr lang="el-GR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ϵ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</a:p>
          <a:p>
            <a:pPr algn="just"/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BGT:             x   0     3                              x    0     1     </a:t>
            </a:r>
          </a:p>
          <a:p>
            <a:pPr algn="just"/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y = – x + 3   3     0                      y = 2x    0     2</a:t>
            </a:r>
            <a:endParaRPr lang="vi-VN" sz="3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0CECE9-8EA8-4619-A9D6-C6D9B37AFD49}"/>
              </a:ext>
            </a:extLst>
          </p:cNvPr>
          <p:cNvCxnSpPr>
            <a:cxnSpLocks/>
          </p:cNvCxnSpPr>
          <p:nvPr/>
        </p:nvCxnSpPr>
        <p:spPr>
          <a:xfrm>
            <a:off x="1671638" y="2244472"/>
            <a:ext cx="2906313" cy="0"/>
          </a:xfrm>
          <a:prstGeom prst="line">
            <a:avLst/>
          </a:prstGeom>
          <a:ln w="28575">
            <a:solidFill>
              <a:srgbClr val="0432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EDDB7-6377-4D02-AD73-3473C0E36A9B}"/>
              </a:ext>
            </a:extLst>
          </p:cNvPr>
          <p:cNvCxnSpPr>
            <a:cxnSpLocks/>
          </p:cNvCxnSpPr>
          <p:nvPr/>
        </p:nvCxnSpPr>
        <p:spPr>
          <a:xfrm>
            <a:off x="6157910" y="2223707"/>
            <a:ext cx="2638430" cy="0"/>
          </a:xfrm>
          <a:prstGeom prst="line">
            <a:avLst/>
          </a:prstGeom>
          <a:ln w="28575">
            <a:solidFill>
              <a:srgbClr val="0432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6E270C-2EBF-4F13-849D-5B892FA46280}"/>
              </a:ext>
            </a:extLst>
          </p:cNvPr>
          <p:cNvCxnSpPr/>
          <p:nvPr/>
        </p:nvCxnSpPr>
        <p:spPr>
          <a:xfrm>
            <a:off x="3499242" y="1844421"/>
            <a:ext cx="0" cy="771525"/>
          </a:xfrm>
          <a:prstGeom prst="line">
            <a:avLst/>
          </a:prstGeom>
          <a:ln w="28575">
            <a:solidFill>
              <a:srgbClr val="0432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B7BB21-623C-4876-8AAB-CF4B535FEA2E}"/>
              </a:ext>
            </a:extLst>
          </p:cNvPr>
          <p:cNvCxnSpPr/>
          <p:nvPr/>
        </p:nvCxnSpPr>
        <p:spPr>
          <a:xfrm>
            <a:off x="7777163" y="1837944"/>
            <a:ext cx="0" cy="771525"/>
          </a:xfrm>
          <a:prstGeom prst="line">
            <a:avLst/>
          </a:prstGeom>
          <a:ln w="28575">
            <a:solidFill>
              <a:srgbClr val="0432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98D0A747-FD71-4E77-B801-4BC98138D10D}"/>
              </a:ext>
            </a:extLst>
          </p:cNvPr>
          <p:cNvSpPr/>
          <p:nvPr/>
        </p:nvSpPr>
        <p:spPr>
          <a:xfrm>
            <a:off x="4889149" y="243956"/>
            <a:ext cx="118814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89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C31AABF-B01D-4B4B-BF14-1F523ACFE355}"/>
              </a:ext>
            </a:extLst>
          </p:cNvPr>
          <p:cNvSpPr txBox="1"/>
          <p:nvPr/>
        </p:nvSpPr>
        <p:spPr>
          <a:xfrm>
            <a:off x="1214435" y="328609"/>
            <a:ext cx="3603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CĂN BẬC HAI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45155-5E1B-411B-B4A6-C395FFF31DE2}"/>
              </a:ext>
            </a:extLst>
          </p:cNvPr>
          <p:cNvSpPr txBox="1"/>
          <p:nvPr/>
        </p:nvSpPr>
        <p:spPr>
          <a:xfrm>
            <a:off x="1214435" y="1122223"/>
            <a:ext cx="70673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1: TÍNH VÀ THU GỌN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AF9EC1A-66CB-402B-9926-60D1FF9692E1}"/>
                  </a:ext>
                </a:extLst>
              </p:cNvPr>
              <p:cNvSpPr txBox="1"/>
              <p:nvPr/>
            </p:nvSpPr>
            <p:spPr>
              <a:xfrm>
                <a:off x="1214435" y="2135980"/>
                <a:ext cx="2987421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AF9EC1A-66CB-402B-9926-60D1FF969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435" y="2135980"/>
                <a:ext cx="2987421" cy="4203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2D7751-3146-4883-9A6C-AE16A38188C5}"/>
                  </a:ext>
                </a:extLst>
              </p:cNvPr>
              <p:cNvSpPr txBox="1"/>
              <p:nvPr/>
            </p:nvSpPr>
            <p:spPr>
              <a:xfrm>
                <a:off x="1214435" y="2746129"/>
                <a:ext cx="4127092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2D7751-3146-4883-9A6C-AE16A38188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435" y="2746129"/>
                <a:ext cx="4127092" cy="4203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EA74F75-CED4-4FDE-992D-65C1A9475779}"/>
                  </a:ext>
                </a:extLst>
              </p:cNvPr>
              <p:cNvSpPr txBox="1"/>
              <p:nvPr/>
            </p:nvSpPr>
            <p:spPr>
              <a:xfrm>
                <a:off x="1214435" y="3934443"/>
                <a:ext cx="3950377" cy="751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vi-V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vi-VN" sz="2400" b="0" i="1" smtClean="0">
                                      <a:latin typeface="Cambria Math" panose="02040503050406030204" pitchFamily="18" charset="0"/>
                                    </a:rPr>
                                    <m:t>2−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vi-VN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vi-VN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vi-V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vi-VN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vi-VN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  <m:r>
                                    <a:rPr lang="vi-VN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EA74F75-CED4-4FDE-992D-65C1A94757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435" y="3934443"/>
                <a:ext cx="3950377" cy="7515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4A9DF5-382C-4649-887E-251302A98A18}"/>
                  </a:ext>
                </a:extLst>
              </p:cNvPr>
              <p:cNvSpPr txBox="1"/>
              <p:nvPr/>
            </p:nvSpPr>
            <p:spPr>
              <a:xfrm>
                <a:off x="1214435" y="4756942"/>
                <a:ext cx="1600951" cy="7666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4A9DF5-382C-4649-887E-251302A98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435" y="4756942"/>
                <a:ext cx="1600951" cy="7666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EBC67E-60DC-4237-ABE4-9A8A0357C4F8}"/>
                  </a:ext>
                </a:extLst>
              </p:cNvPr>
              <p:cNvSpPr txBox="1"/>
              <p:nvPr/>
            </p:nvSpPr>
            <p:spPr>
              <a:xfrm>
                <a:off x="6233532" y="2131255"/>
                <a:ext cx="1790811" cy="8498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EBC67E-60DC-4237-ABE4-9A8A0357C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532" y="2131255"/>
                <a:ext cx="1790811" cy="84984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2CD4A5-EA2A-4B6E-B0A8-94ED43481DC1}"/>
                  </a:ext>
                </a:extLst>
              </p:cNvPr>
              <p:cNvSpPr txBox="1"/>
              <p:nvPr/>
            </p:nvSpPr>
            <p:spPr>
              <a:xfrm>
                <a:off x="6233532" y="3046868"/>
                <a:ext cx="2677400" cy="846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B2CD4A5-EA2A-4B6E-B0A8-94ED43481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532" y="3046868"/>
                <a:ext cx="2677400" cy="8461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6FFD5A2-E3C3-4935-98BB-ED24EE9292F6}"/>
                  </a:ext>
                </a:extLst>
              </p:cNvPr>
              <p:cNvSpPr/>
              <p:nvPr/>
            </p:nvSpPr>
            <p:spPr>
              <a:xfrm>
                <a:off x="1157283" y="3287527"/>
                <a:ext cx="3900490" cy="534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2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d>
                        <m:d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:3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6FFD5A2-E3C3-4935-98BB-ED24EE9292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283" y="3287527"/>
                <a:ext cx="3900490" cy="5348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AF43536-F9CC-4E10-9A79-A878EBB4838C}"/>
                  </a:ext>
                </a:extLst>
              </p:cNvPr>
              <p:cNvSpPr txBox="1"/>
              <p:nvPr/>
            </p:nvSpPr>
            <p:spPr>
              <a:xfrm>
                <a:off x="6233532" y="4017446"/>
                <a:ext cx="3434723" cy="8498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AF43536-F9CC-4E10-9A79-A878EBB48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532" y="4017446"/>
                <a:ext cx="3434723" cy="84984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FD91F0A-C05C-4DF1-8405-FF2776875219}"/>
                  </a:ext>
                </a:extLst>
              </p:cNvPr>
              <p:cNvSpPr txBox="1"/>
              <p:nvPr/>
            </p:nvSpPr>
            <p:spPr>
              <a:xfrm>
                <a:off x="6233532" y="5009270"/>
                <a:ext cx="1562094" cy="804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FD91F0A-C05C-4DF1-8405-FF2776875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3532" y="5009270"/>
                <a:ext cx="1562094" cy="8047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682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" grpId="0"/>
      <p:bldP spid="3" grpId="0"/>
      <p:bldP spid="4" grpId="0"/>
      <p:bldP spid="5" grpId="0"/>
      <p:bldP spid="7" grpId="0"/>
      <p:bldP spid="10" grpId="0"/>
      <p:bldP spid="11" grpId="0"/>
      <p:bldP spid="12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EBB163-32A4-42F6-BBB7-8FCDFA739FD2}"/>
              </a:ext>
            </a:extLst>
          </p:cNvPr>
          <p:cNvSpPr txBox="1"/>
          <p:nvPr/>
        </p:nvSpPr>
        <p:spPr>
          <a:xfrm>
            <a:off x="871536" y="171429"/>
            <a:ext cx="16144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137280DF-8E7B-4335-8E40-DD767E61AF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429000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5" name="Line 2">
            <a:extLst>
              <a:ext uri="{FF2B5EF4-FFF2-40B4-BE49-F238E27FC236}">
                <a16:creationId xmlns:a16="http://schemas.microsoft.com/office/drawing/2014/main" id="{07405541-EF08-42BC-8545-06D751B114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69013" y="381000"/>
            <a:ext cx="0" cy="586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DAF56860-286A-42D5-86CC-53AA1B8D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1043" y="3367088"/>
            <a:ext cx="561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.VnTime" panose="020B7200000000000000" pitchFamily="34" charset="0"/>
              </a:rPr>
              <a:t>x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F237A068-7012-4CBA-A5F7-E7634A2C6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3888" y="180968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.VnTime" panose="020B7200000000000000" pitchFamily="34" charset="0"/>
              </a:rPr>
              <a:t>y</a:t>
            </a: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6F2E7D60-846F-43DE-BEDE-7D2CA2682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9260" y="3446469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MS Song" pitchFamily="49" charset="-122"/>
              </a:rPr>
              <a:t>O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9E4F1D-2CA9-4B48-A2F4-3D122BD0BC16}"/>
              </a:ext>
            </a:extLst>
          </p:cNvPr>
          <p:cNvCxnSpPr>
            <a:cxnSpLocks/>
          </p:cNvCxnSpPr>
          <p:nvPr/>
        </p:nvCxnSpPr>
        <p:spPr>
          <a:xfrm>
            <a:off x="6619875" y="3343272"/>
            <a:ext cx="0" cy="200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A4B5ADB-9E95-4BB0-A1A6-7C7FCA6A8E03}"/>
              </a:ext>
            </a:extLst>
          </p:cNvPr>
          <p:cNvCxnSpPr>
            <a:cxnSpLocks/>
          </p:cNvCxnSpPr>
          <p:nvPr/>
        </p:nvCxnSpPr>
        <p:spPr>
          <a:xfrm>
            <a:off x="7158046" y="3338504"/>
            <a:ext cx="0" cy="200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FC29ECC-4109-4DFC-A896-621C2F7510A3}"/>
              </a:ext>
            </a:extLst>
          </p:cNvPr>
          <p:cNvCxnSpPr>
            <a:cxnSpLocks/>
          </p:cNvCxnSpPr>
          <p:nvPr/>
        </p:nvCxnSpPr>
        <p:spPr>
          <a:xfrm>
            <a:off x="5986449" y="2309800"/>
            <a:ext cx="1857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B14E31B-078C-42FF-919F-795EB5743DAA}"/>
              </a:ext>
            </a:extLst>
          </p:cNvPr>
          <p:cNvCxnSpPr>
            <a:cxnSpLocks/>
          </p:cNvCxnSpPr>
          <p:nvPr/>
        </p:nvCxnSpPr>
        <p:spPr>
          <a:xfrm>
            <a:off x="5981687" y="2862252"/>
            <a:ext cx="1857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Box 18">
            <a:extLst>
              <a:ext uri="{FF2B5EF4-FFF2-40B4-BE49-F238E27FC236}">
                <a16:creationId xmlns:a16="http://schemas.microsoft.com/office/drawing/2014/main" id="{FA2462B1-C9A1-4001-9340-C1B3DFB43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8713" y="3431119"/>
            <a:ext cx="563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2D7B8025-39DF-45D4-A95F-025288F2B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7256" y="2024839"/>
            <a:ext cx="563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FFC7BFF2-399E-431D-810A-CF02A761E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676" y="2559437"/>
            <a:ext cx="563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5159B501-AA29-4E09-B1D1-392A94D42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9195" y="3444876"/>
            <a:ext cx="563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2" name="Line 11">
            <a:extLst>
              <a:ext uri="{FF2B5EF4-FFF2-40B4-BE49-F238E27FC236}">
                <a16:creationId xmlns:a16="http://schemas.microsoft.com/office/drawing/2014/main" id="{7969883A-EF11-419B-8ABE-E29F42BC377B}"/>
              </a:ext>
            </a:extLst>
          </p:cNvPr>
          <p:cNvSpPr>
            <a:spLocks noChangeShapeType="1"/>
          </p:cNvSpPr>
          <p:nvPr/>
        </p:nvSpPr>
        <p:spPr bwMode="auto">
          <a:xfrm rot="180000" flipH="1">
            <a:off x="4980052" y="315362"/>
            <a:ext cx="2354118" cy="588826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21B96921-110C-4732-804E-E5D553D4F606}"/>
              </a:ext>
            </a:extLst>
          </p:cNvPr>
          <p:cNvSpPr txBox="1">
            <a:spLocks noChangeArrowheads="1"/>
          </p:cNvSpPr>
          <p:nvPr/>
        </p:nvSpPr>
        <p:spPr bwMode="auto">
          <a:xfrm rot="2737955">
            <a:off x="7751016" y="4070077"/>
            <a:ext cx="24533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dirty="0">
                <a:latin typeface=".VnTime" panose="020B7200000000000000" pitchFamily="34" charset="0"/>
              </a:rPr>
              <a:t>(d’): y = - x + 3</a:t>
            </a:r>
          </a:p>
        </p:txBody>
      </p:sp>
      <p:sp>
        <p:nvSpPr>
          <p:cNvPr id="25" name="Text Box 22">
            <a:extLst>
              <a:ext uri="{FF2B5EF4-FFF2-40B4-BE49-F238E27FC236}">
                <a16:creationId xmlns:a16="http://schemas.microsoft.com/office/drawing/2014/main" id="{F5891FA9-19D4-45C5-9C5F-3EBE56220460}"/>
              </a:ext>
            </a:extLst>
          </p:cNvPr>
          <p:cNvSpPr txBox="1">
            <a:spLocks noChangeArrowheads="1"/>
          </p:cNvSpPr>
          <p:nvPr/>
        </p:nvSpPr>
        <p:spPr bwMode="auto">
          <a:xfrm rot="17741094">
            <a:off x="4081468" y="4810196"/>
            <a:ext cx="1981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800" dirty="0">
                <a:latin typeface=".VnTime" panose="020B7200000000000000" pitchFamily="34" charset="0"/>
              </a:rPr>
              <a:t>(d): y = 2x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89526F7-92BF-48D7-B5DC-D4D69DFE6E95}"/>
              </a:ext>
            </a:extLst>
          </p:cNvPr>
          <p:cNvCxnSpPr>
            <a:cxnSpLocks/>
          </p:cNvCxnSpPr>
          <p:nvPr/>
        </p:nvCxnSpPr>
        <p:spPr>
          <a:xfrm>
            <a:off x="5495926" y="3333741"/>
            <a:ext cx="0" cy="200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Line 6">
            <a:extLst>
              <a:ext uri="{FF2B5EF4-FFF2-40B4-BE49-F238E27FC236}">
                <a16:creationId xmlns:a16="http://schemas.microsoft.com/office/drawing/2014/main" id="{FCE513D5-3B12-40D1-9EFE-F358B03295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86319" y="585788"/>
            <a:ext cx="4601421" cy="460058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8" name="Text Box 18">
            <a:extLst>
              <a:ext uri="{FF2B5EF4-FFF2-40B4-BE49-F238E27FC236}">
                <a16:creationId xmlns:a16="http://schemas.microsoft.com/office/drawing/2014/main" id="{CD6A69A6-ABA9-4A06-A618-66B590989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8404" y="2897190"/>
            <a:ext cx="5635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</a:p>
        </p:txBody>
      </p: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92BAB246-C1AE-4DDC-8358-C3B6C8611731}"/>
                  </a:ext>
                </a:extLst>
              </p14:cNvPr>
              <p14:cNvContentPartPr/>
              <p14:nvPr/>
            </p14:nvContentPartPr>
            <p14:xfrm>
              <a:off x="7457557" y="2442645"/>
              <a:ext cx="360" cy="360"/>
            </p14:xfrm>
          </p:contentPart>
        </mc:Choice>
        <mc:Fallback xmlns=""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92BAB246-C1AE-4DDC-8358-C3B6C861173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39557" y="2334645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2C3EDE00-80B6-404E-8E8E-9E1E4C55A1EB}"/>
                  </a:ext>
                </a:extLst>
              </p14:cNvPr>
              <p14:cNvContentPartPr/>
              <p14:nvPr/>
            </p14:nvContentPartPr>
            <p14:xfrm>
              <a:off x="6612997" y="2328525"/>
              <a:ext cx="360" cy="112860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2C3EDE00-80B6-404E-8E8E-9E1E4C55A1E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03997" y="2319885"/>
                <a:ext cx="18000" cy="114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94F1069E-13FC-4FA0-83C7-A3CDEC51103F}"/>
                  </a:ext>
                </a:extLst>
              </p14:cNvPr>
              <p14:cNvContentPartPr/>
              <p14:nvPr/>
            </p14:nvContentPartPr>
            <p14:xfrm>
              <a:off x="6057157" y="2326725"/>
              <a:ext cx="557280" cy="36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94F1069E-13FC-4FA0-83C7-A3CDEC51103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48517" y="2317725"/>
                <a:ext cx="574920" cy="18000"/>
              </a:xfrm>
              <a:prstGeom prst="rect">
                <a:avLst/>
              </a:prstGeom>
            </p:spPr>
          </p:pic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70598BC-3757-40D2-A47B-C053C65F22A5}"/>
              </a:ext>
            </a:extLst>
          </p:cNvPr>
          <p:cNvCxnSpPr>
            <a:cxnSpLocks/>
          </p:cNvCxnSpPr>
          <p:nvPr/>
        </p:nvCxnSpPr>
        <p:spPr>
          <a:xfrm>
            <a:off x="7724775" y="3329299"/>
            <a:ext cx="0" cy="2000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 Box 18">
            <a:extLst>
              <a:ext uri="{FF2B5EF4-FFF2-40B4-BE49-F238E27FC236}">
                <a16:creationId xmlns:a16="http://schemas.microsoft.com/office/drawing/2014/main" id="{F3776C35-8FD8-4BF6-8B6D-722C3F0D5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4740" y="3412585"/>
            <a:ext cx="563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043A43E-BF2A-4EAE-83E1-08BF3BF12F58}"/>
              </a:ext>
            </a:extLst>
          </p:cNvPr>
          <p:cNvCxnSpPr>
            <a:cxnSpLocks/>
          </p:cNvCxnSpPr>
          <p:nvPr/>
        </p:nvCxnSpPr>
        <p:spPr>
          <a:xfrm>
            <a:off x="5976924" y="1771641"/>
            <a:ext cx="1857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 Box 18">
            <a:extLst>
              <a:ext uri="{FF2B5EF4-FFF2-40B4-BE49-F238E27FC236}">
                <a16:creationId xmlns:a16="http://schemas.microsoft.com/office/drawing/2014/main" id="{BB2048DF-ABBD-4791-9BBE-1DC963E32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488" y="1477305"/>
            <a:ext cx="5635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7650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9" grpId="0"/>
      <p:bldP spid="20" grpId="0"/>
      <p:bldP spid="21" grpId="0"/>
      <p:bldP spid="24" grpId="0"/>
      <p:bldP spid="28" grpId="0"/>
      <p:bldP spid="30" grpId="0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387A010-FF27-45F3-9557-5E75B7E885A9}"/>
              </a:ext>
            </a:extLst>
          </p:cNvPr>
          <p:cNvSpPr txBox="1"/>
          <p:nvPr/>
        </p:nvSpPr>
        <p:spPr>
          <a:xfrm>
            <a:off x="738187" y="290479"/>
            <a:ext cx="86867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hoành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(d)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(d’)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– x + 3 = 2x</a:t>
            </a:r>
          </a:p>
          <a:p>
            <a:pPr marL="457200" indent="-457200" algn="just">
              <a:buFont typeface="Wingdings" panose="05000000000000000000" pitchFamily="2" charset="2"/>
              <a:buChar char="ó"/>
            </a:pP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x – 2x = – 3</a:t>
            </a:r>
          </a:p>
          <a:p>
            <a:pPr marL="457200" indent="-457200" algn="just">
              <a:buFont typeface="Wingdings" panose="05000000000000000000" pitchFamily="2" charset="2"/>
              <a:buChar char="ó"/>
            </a:pP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3x = – 3</a:t>
            </a:r>
          </a:p>
          <a:p>
            <a:pPr marL="457200" indent="-457200" algn="just">
              <a:buFont typeface="Wingdings" panose="05000000000000000000" pitchFamily="2" charset="2"/>
              <a:buChar char="ó"/>
            </a:pP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 = 1</a:t>
            </a:r>
          </a:p>
          <a:p>
            <a:pPr algn="just"/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Thay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1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vào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(d’): y = 2x </a:t>
            </a:r>
          </a:p>
          <a:p>
            <a:pPr algn="just"/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  =&gt; y = 2.1 = 2</a:t>
            </a:r>
          </a:p>
          <a:p>
            <a:pPr algn="just"/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tọa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độ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giao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điểm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của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(d)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và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(d’) </a:t>
            </a:r>
            <a:r>
              <a:rPr lang="en-US" sz="3000" b="1" dirty="0" err="1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là</a:t>
            </a:r>
            <a:r>
              <a:rPr lang="en-US" sz="3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(1;2)</a:t>
            </a:r>
            <a:endParaRPr lang="vi-VN" sz="3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47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2C1282-C188-4FD3-BEF7-E94D4DD2571E}"/>
                  </a:ext>
                </a:extLst>
              </p:cNvPr>
              <p:cNvSpPr txBox="1"/>
              <p:nvPr/>
            </p:nvSpPr>
            <p:spPr>
              <a:xfrm>
                <a:off x="795339" y="319055"/>
                <a:ext cx="8686799" cy="4815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c)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thẳng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(D)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endParaRPr lang="en-US" sz="3000" b="1" dirty="0">
                  <a:solidFill>
                    <a:srgbClr val="0432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= ax + b </a:t>
                </a:r>
              </a:p>
              <a:p>
                <a:pPr algn="just"/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Ta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có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: (D): y = ax + b // (d): y = 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x + 3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1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3000" b="1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3000" b="1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Wingdings" panose="05000000000000000000" pitchFamily="2" charset="2"/>
                                </a:rPr>
                              </m:ctrlPr>
                            </m:eqArrPr>
                            <m:e>
                              <m:r>
                                <a:rPr lang="en-US" sz="3000" b="1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Wingdings" panose="05000000000000000000" pitchFamily="2" charset="2"/>
                                </a:rPr>
                                <m:t>𝒂</m:t>
                              </m:r>
                              <m:r>
                                <a:rPr lang="en-US" sz="3000" b="1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Wingdings" panose="05000000000000000000" pitchFamily="2" charset="2"/>
                                </a:rPr>
                                <m:t>=−</m:t>
                              </m:r>
                              <m:r>
                                <a:rPr lang="en-US" sz="3000" b="1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Wingdings" panose="05000000000000000000" pitchFamily="2" charset="2"/>
                                </a:rPr>
                                <m:t>𝟏</m:t>
                              </m:r>
                            </m:e>
                            <m:e>
                              <m:r>
                                <a:rPr lang="en-US" sz="3000" b="1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Wingdings" panose="05000000000000000000" pitchFamily="2" charset="2"/>
                                </a:rPr>
                                <m:t>𝒃</m:t>
                              </m:r>
                              <m:r>
                                <a:rPr lang="en-US" sz="3000" b="1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Wingdings" panose="05000000000000000000" pitchFamily="2" charset="2"/>
                                </a:rPr>
                                <m:t>≠</m:t>
                              </m:r>
                              <m:r>
                                <a:rPr lang="en-US" sz="3000" b="1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Wingdings" panose="05000000000000000000" pitchFamily="2" charset="2"/>
                                </a:rPr>
                                <m:t>𝟑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000" b="1" dirty="0">
                  <a:solidFill>
                    <a:srgbClr val="0432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marL="457200" indent="-457200" algn="just">
                  <a:buFont typeface="Symbol" panose="05050102010706020507" pitchFamily="18" charset="2"/>
                  <a:buChar char="Þ"/>
                </a:pP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(D): y = 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x + b </a:t>
                </a:r>
              </a:p>
              <a:p>
                <a:pPr algn="just"/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Lại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có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: (D)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đi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qua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điểm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A (1;1)</a:t>
                </a:r>
              </a:p>
              <a:p>
                <a:pPr marL="457200" indent="-457200" algn="just">
                  <a:buFont typeface="Symbol" panose="05050102010706020507" pitchFamily="18" charset="2"/>
                  <a:buChar char="Þ"/>
                </a:pP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1 = 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1 + b </a:t>
                </a:r>
              </a:p>
              <a:p>
                <a:pPr marL="457200" indent="-457200" algn="just">
                  <a:buFont typeface="Symbol" panose="05050102010706020507" pitchFamily="18" charset="2"/>
                  <a:buChar char="Þ"/>
                </a:pP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b = 2 (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nhận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)</a:t>
                </a:r>
              </a:p>
              <a:p>
                <a:pPr algn="just"/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Vậy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phương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trình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đường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3000" b="1" dirty="0" err="1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thẳng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 (D): y = </a:t>
                </a:r>
                <a:r>
                  <a:rPr lang="en-US" sz="3000" b="1" dirty="0">
                    <a:solidFill>
                      <a:srgbClr val="0432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x + 2</a:t>
                </a:r>
                <a:endParaRPr lang="vi-VN" sz="3000" b="1" dirty="0">
                  <a:solidFill>
                    <a:srgbClr val="0432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2C1282-C188-4FD3-BEF7-E94D4DD257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39" y="319055"/>
                <a:ext cx="8686799" cy="4815485"/>
              </a:xfrm>
              <a:prstGeom prst="rect">
                <a:avLst/>
              </a:prstGeom>
              <a:blipFill>
                <a:blip r:embed="rId2"/>
                <a:stretch>
                  <a:fillRect l="-1684" t="-1646" b="-30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0FFDFD26-523E-464A-8537-1A19F8E2E514}"/>
              </a:ext>
            </a:extLst>
          </p:cNvPr>
          <p:cNvSpPr txBox="1"/>
          <p:nvPr/>
        </p:nvSpPr>
        <p:spPr>
          <a:xfrm>
            <a:off x="1121227" y="293543"/>
            <a:ext cx="62821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2: TOÁN THỰC TẾ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6CE40D-9386-4242-B373-439A8E85BCA2}"/>
              </a:ext>
            </a:extLst>
          </p:cNvPr>
          <p:cNvSpPr txBox="1"/>
          <p:nvPr/>
        </p:nvSpPr>
        <p:spPr>
          <a:xfrm>
            <a:off x="785808" y="1028759"/>
            <a:ext cx="8686799" cy="5185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= 0,02t + 15.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(°C), t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1969.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1969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08AE98-C249-4A44-BF1A-A248C5C6EED0}"/>
                  </a:ext>
                </a:extLst>
              </p:cNvPr>
              <p:cNvSpPr txBox="1"/>
              <p:nvPr/>
            </p:nvSpPr>
            <p:spPr>
              <a:xfrm>
                <a:off x="785808" y="228656"/>
                <a:ext cx="8686799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just">
                  <a:buAutoNum type="alphaLcParenR"/>
                </a:pP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Nhiệt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bề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Trái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Đất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1969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𝐓𝐚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ó: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0,02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+ 15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0,02.(19</m:t>
                      </m:r>
                      <m:r>
                        <m:rPr>
                          <m:nor/>
                        </m:rPr>
                        <a:rPr lang="en-US" sz="24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69 − 1969) + 15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0,02.0 + 15</m:t>
                      </m:r>
                    </m:oMath>
                  </m:oMathPara>
                </a14:m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15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nhiệt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bề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Trái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Đất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1969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(°C)</a:t>
                </a:r>
              </a:p>
              <a:p>
                <a:pPr algn="just"/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b) 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Nhiệt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bề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Trái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Đất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2021 </a:t>
                </a:r>
                <a:r>
                  <a:rPr lang="en-US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𝐓𝐚</m:t>
                      </m:r>
                      <m:r>
                        <a:rPr lang="en-US" sz="2400" b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400" b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</m:t>
                      </m:r>
                      <m:r>
                        <a:rPr lang="en-US" sz="2400" b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ó: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0,02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+ 15</m:t>
                      </m:r>
                    </m:oMath>
                  </m:oMathPara>
                </a14:m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0,02.(2021</m:t>
                      </m:r>
                      <m:r>
                        <m:rPr>
                          <m:nor/>
                        </m:rPr>
                        <a:rPr lang="en-US" sz="24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− 1969)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+ 15</m:t>
                      </m:r>
                    </m:oMath>
                  </m:oMathPara>
                </a14:m>
                <a:endParaRPr lang="en-US" sz="24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0,02.52 + 15</m:t>
                      </m:r>
                    </m:oMath>
                  </m:oMathPara>
                </a14:m>
                <a:endPara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= 16,04</m:t>
                      </m:r>
                    </m:oMath>
                  </m:oMathPara>
                </a14:m>
                <a:endParaRPr lang="en-US" sz="24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nhiệt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độ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trên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bề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mặt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Trái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Đất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vào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2021 </a:t>
                </a:r>
                <a:r>
                  <a:rPr lang="en-US" sz="24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16,04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(°C)</a:t>
                </a:r>
              </a:p>
              <a:p>
                <a:pPr algn="just"/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08AE98-C249-4A44-BF1A-A248C5C6EE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228656"/>
                <a:ext cx="8686799" cy="6001643"/>
              </a:xfrm>
              <a:prstGeom prst="rect">
                <a:avLst/>
              </a:prstGeom>
              <a:blipFill>
                <a:blip r:embed="rId2"/>
                <a:stretch>
                  <a:fillRect l="-1123" t="-813" r="-105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00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ED96ACA-ADF1-4CB1-83B4-093AF3ED4F82}"/>
              </a:ext>
            </a:extLst>
          </p:cNvPr>
          <p:cNvSpPr txBox="1"/>
          <p:nvPr/>
        </p:nvSpPr>
        <p:spPr>
          <a:xfrm>
            <a:off x="771520" y="400163"/>
            <a:ext cx="8686799" cy="5831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Một quyển tập giá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đồng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30000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Gọi x là số quyển tập An mua và y là số tiền phải trả (bao gồm tiền mua tập và một hộp bút). Viết công thức biểu diễn y theo x.</a:t>
            </a:r>
            <a:endParaRPr lang="vi-VN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Nếu bạn An cầm 210000 đồng để đi mua một số quyển tập và một hộp bút thì bạn An mua được bao nhiêu quyển tập?</a:t>
            </a:r>
            <a:endParaRPr lang="vi-VN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09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EC5F51-954A-4E04-88C9-E167FDC2B3AE}"/>
                  </a:ext>
                </a:extLst>
              </p:cNvPr>
              <p:cNvSpPr txBox="1"/>
              <p:nvPr/>
            </p:nvSpPr>
            <p:spPr>
              <a:xfrm>
                <a:off x="785808" y="228656"/>
                <a:ext cx="8686799" cy="5293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  <a:endParaRPr lang="en-US" sz="2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just">
                  <a:buFontTx/>
                  <a:buAutoNum type="alphaLcParenR"/>
                </a:pPr>
                <a:r>
                  <a:rPr lang="vi-VN" sz="2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Gọi x là số quyển tập An mua và y là số tiền phải trả (bao gồm tiền mua tập và một hộp bút). Công thức biểu diễn y theo x là:</a:t>
                </a:r>
              </a:p>
              <a:p>
                <a:pPr algn="just"/>
                <a:r>
                  <a:rPr lang="vi-VN" sz="2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Ta có: y = 4000x + 30000</a:t>
                </a:r>
                <a:endParaRPr lang="en-US" sz="26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vi-VN" sz="2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bạn An cầm 210000 đồng để đi mua một số quyển tập và một hộp bút thì số quyển tập bạn An mua được là: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600" b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𝐓𝐚</m:t>
                    </m:r>
                    <m:r>
                      <a:rPr lang="en-US" sz="2600" b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600" b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𝐜</m:t>
                    </m:r>
                    <m:r>
                      <a:rPr lang="en-US" sz="2600" b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ó:</m:t>
                    </m:r>
                    <m:r>
                      <m:rPr>
                        <m:nor/>
                      </m:rPr>
                      <a:rPr lang="en-US" sz="2600" b="1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vi-VN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y = 4000x + 30000</a:t>
                </a:r>
                <a:endParaRPr lang="en-US" sz="2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6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vi-VN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vi-VN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vi-VN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𝟎𝟎𝟎𝟎</m:t>
                      </m:r>
                      <m:r>
                        <a:rPr lang="vi-VN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𝟒𝟎𝟎𝟎𝐱</m:t>
                      </m:r>
                      <m:r>
                        <a:rPr lang="vi-VN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vi-VN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𝟑𝟎𝟎𝟎𝟎</m:t>
                      </m:r>
                    </m:oMath>
                  </m:oMathPara>
                </a14:m>
                <a:endParaRPr lang="en-US" sz="26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nor/>
                        </m:rPr>
                        <a:rPr lang="en-US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4000</m:t>
                      </m:r>
                      <m:r>
                        <m:rPr>
                          <m:nor/>
                        </m:rPr>
                        <a:rPr lang="en-US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= 180000</m:t>
                      </m:r>
                    </m:oMath>
                  </m:oMathPara>
                </a14:m>
                <a:endParaRPr lang="en-US" sz="2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600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nor/>
                        </m:rPr>
                        <a:rPr lang="en-US" sz="2600" b="1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US" sz="2600" b="1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= 45</m:t>
                      </m:r>
                    </m:oMath>
                  </m:oMathPara>
                </a14:m>
                <a:endParaRPr lang="en-US" sz="26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quyển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An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mua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cầm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210000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đi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mua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hộp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bút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6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45 </a:t>
                </a:r>
                <a:r>
                  <a:rPr lang="en-US" sz="26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quyển</a:t>
                </a:r>
                <a:endParaRPr lang="en-US" sz="2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EC5F51-954A-4E04-88C9-E167FDC2B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228656"/>
                <a:ext cx="8686799" cy="5293757"/>
              </a:xfrm>
              <a:prstGeom prst="rect">
                <a:avLst/>
              </a:prstGeom>
              <a:blipFill>
                <a:blip r:embed="rId2"/>
                <a:stretch>
                  <a:fillRect l="-1263" t="-1152" r="-1263" b="-195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993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142DBA4-FEBF-4B67-9459-2858DC4EB4F3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D28828-F461-45BB-B842-D88D722C6D34}"/>
              </a:ext>
            </a:extLst>
          </p:cNvPr>
          <p:cNvSpPr txBox="1"/>
          <p:nvPr/>
        </p:nvSpPr>
        <p:spPr>
          <a:xfrm>
            <a:off x="785808" y="1171639"/>
            <a:ext cx="8686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(4m – 1)x + 3 song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(d): y = – x + 5</a:t>
            </a:r>
            <a:endParaRPr lang="vi-VN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/>
              <p:nvPr/>
            </p:nvSpPr>
            <p:spPr>
              <a:xfrm>
                <a:off x="1850231" y="2187602"/>
                <a:ext cx="14725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2187602"/>
                <a:ext cx="1472583" cy="369332"/>
              </a:xfrm>
              <a:prstGeom prst="rect">
                <a:avLst/>
              </a:prstGeom>
              <a:blipFill>
                <a:blip r:embed="rId2"/>
                <a:stretch>
                  <a:fillRect l="-4149" r="-3734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/>
              <p:nvPr/>
            </p:nvSpPr>
            <p:spPr>
              <a:xfrm>
                <a:off x="1762706" y="2733011"/>
                <a:ext cx="16540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733011"/>
                <a:ext cx="1654043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/>
              <p:nvPr/>
            </p:nvSpPr>
            <p:spPr>
              <a:xfrm>
                <a:off x="1762706" y="3331133"/>
                <a:ext cx="18592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331133"/>
                <a:ext cx="1859227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/>
              <p:nvPr/>
            </p:nvSpPr>
            <p:spPr>
              <a:xfrm>
                <a:off x="1762706" y="3875441"/>
                <a:ext cx="1737399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vi-VN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vi-VN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875441"/>
                <a:ext cx="1737399" cy="7838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ABCF9070-5531-493C-9205-17D484C7CDAF}"/>
              </a:ext>
            </a:extLst>
          </p:cNvPr>
          <p:cNvSpPr/>
          <p:nvPr/>
        </p:nvSpPr>
        <p:spPr>
          <a:xfrm>
            <a:off x="1762706" y="2743961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65378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142DBA4-FEBF-4B67-9459-2858DC4EB4F3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D28828-F461-45BB-B842-D88D722C6D34}"/>
              </a:ext>
            </a:extLst>
          </p:cNvPr>
          <p:cNvSpPr txBox="1"/>
          <p:nvPr/>
        </p:nvSpPr>
        <p:spPr>
          <a:xfrm>
            <a:off x="785808" y="1171639"/>
            <a:ext cx="8686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(5 – m)x + 1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/>
              <p:nvPr/>
            </p:nvSpPr>
            <p:spPr>
              <a:xfrm>
                <a:off x="1850231" y="2187602"/>
                <a:ext cx="147418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vi-VN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2187602"/>
                <a:ext cx="1474186" cy="369332"/>
              </a:xfrm>
              <a:prstGeom prst="rect">
                <a:avLst/>
              </a:prstGeom>
              <a:blipFill>
                <a:blip r:embed="rId2"/>
                <a:stretch>
                  <a:fillRect l="-4149" r="-4564" b="-11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/>
              <p:nvPr/>
            </p:nvSpPr>
            <p:spPr>
              <a:xfrm>
                <a:off x="1762706" y="2733011"/>
                <a:ext cx="18848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733011"/>
                <a:ext cx="1884875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/>
              <p:nvPr/>
            </p:nvSpPr>
            <p:spPr>
              <a:xfrm>
                <a:off x="1762706" y="3331133"/>
                <a:ext cx="16316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331133"/>
                <a:ext cx="16316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/>
              <p:nvPr/>
            </p:nvSpPr>
            <p:spPr>
              <a:xfrm>
                <a:off x="1762706" y="3918305"/>
                <a:ext cx="16716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𝐦</m:t>
                      </m:r>
                      <m:r>
                        <a:rPr lang="vi-VN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vi-VN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918305"/>
                <a:ext cx="1671676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ABCF9070-5531-493C-9205-17D484C7CDAF}"/>
              </a:ext>
            </a:extLst>
          </p:cNvPr>
          <p:cNvSpPr/>
          <p:nvPr/>
        </p:nvSpPr>
        <p:spPr>
          <a:xfrm>
            <a:off x="1818056" y="3918304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56581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142DBA4-FEBF-4B67-9459-2858DC4EB4F3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D28828-F461-45BB-B842-D88D722C6D34}"/>
              </a:ext>
            </a:extLst>
          </p:cNvPr>
          <p:cNvSpPr txBox="1"/>
          <p:nvPr/>
        </p:nvSpPr>
        <p:spPr>
          <a:xfrm>
            <a:off x="785808" y="1171639"/>
            <a:ext cx="8686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2x – 3.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5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vi-VN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/>
              <p:nvPr/>
            </p:nvSpPr>
            <p:spPr>
              <a:xfrm>
                <a:off x="1850231" y="2187602"/>
                <a:ext cx="158479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2187602"/>
                <a:ext cx="1584793" cy="369332"/>
              </a:xfrm>
              <a:prstGeom prst="rect">
                <a:avLst/>
              </a:prstGeom>
              <a:blipFill>
                <a:blip r:embed="rId2"/>
                <a:stretch>
                  <a:fillRect l="-3861" r="-3861" b="-10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/>
              <p:nvPr/>
            </p:nvSpPr>
            <p:spPr>
              <a:xfrm>
                <a:off x="1762706" y="2733011"/>
                <a:ext cx="15370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733011"/>
                <a:ext cx="1537024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/>
              <p:nvPr/>
            </p:nvSpPr>
            <p:spPr>
              <a:xfrm>
                <a:off x="1762706" y="3331133"/>
                <a:ext cx="151297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331133"/>
                <a:ext cx="151297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/>
              <p:nvPr/>
            </p:nvSpPr>
            <p:spPr>
              <a:xfrm>
                <a:off x="1762706" y="3918305"/>
                <a:ext cx="17822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918305"/>
                <a:ext cx="1782283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ABCF9070-5531-493C-9205-17D484C7CDAF}"/>
              </a:ext>
            </a:extLst>
          </p:cNvPr>
          <p:cNvSpPr/>
          <p:nvPr/>
        </p:nvSpPr>
        <p:spPr>
          <a:xfrm>
            <a:off x="1762706" y="3331133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81143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F4D3884-7B82-4810-969F-DDCF884E6198}"/>
              </a:ext>
            </a:extLst>
          </p:cNvPr>
          <p:cNvCxnSpPr>
            <a:cxnSpLocks/>
          </p:cNvCxnSpPr>
          <p:nvPr/>
        </p:nvCxnSpPr>
        <p:spPr>
          <a:xfrm>
            <a:off x="5614995" y="0"/>
            <a:ext cx="0" cy="68580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A811A1E-F23E-47E9-A9F3-CA21E4016A29}"/>
                  </a:ext>
                </a:extLst>
              </p:cNvPr>
              <p:cNvSpPr txBox="1"/>
              <p:nvPr/>
            </p:nvSpPr>
            <p:spPr>
              <a:xfrm>
                <a:off x="1057267" y="362631"/>
                <a:ext cx="3522246" cy="1717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e>
                      </m:rad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25.3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9.3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16.3</m:t>
                          </m:r>
                        </m:e>
                      </m:rad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A811A1E-F23E-47E9-A9F3-CA21E4016A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67" y="362631"/>
                <a:ext cx="3522246" cy="17178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571707C-8E94-4AA7-A510-CE3DF0BAA416}"/>
                  </a:ext>
                </a:extLst>
              </p:cNvPr>
              <p:cNvSpPr txBox="1"/>
              <p:nvPr/>
            </p:nvSpPr>
            <p:spPr>
              <a:xfrm>
                <a:off x="1057267" y="2080474"/>
                <a:ext cx="4407810" cy="16304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</m:rad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16.5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36.5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25.5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9.5</m:t>
                          </m:r>
                        </m:e>
                      </m:rad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+5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571707C-8E94-4AA7-A510-CE3DF0BAA4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67" y="2080474"/>
                <a:ext cx="4407810" cy="1630446"/>
              </a:xfrm>
              <a:prstGeom prst="rect">
                <a:avLst/>
              </a:prstGeom>
              <a:blipFill>
                <a:blip r:embed="rId3"/>
                <a:stretch>
                  <a:fillRect l="-1519" b="-149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0546F9-9DD5-4651-923C-3EDB67FC621E}"/>
                  </a:ext>
                </a:extLst>
              </p:cNvPr>
              <p:cNvSpPr/>
              <p:nvPr/>
            </p:nvSpPr>
            <p:spPr>
              <a:xfrm>
                <a:off x="957258" y="3700410"/>
                <a:ext cx="3900490" cy="13170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2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d>
                        <m:d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:3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=6 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C0546F9-9DD5-4651-923C-3EDB67FC62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258" y="3700410"/>
                <a:ext cx="3900490" cy="13170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A0987D-7848-48CE-B62E-DC7EB2BFE669}"/>
                  </a:ext>
                </a:extLst>
              </p:cNvPr>
              <p:cNvSpPr txBox="1"/>
              <p:nvPr/>
            </p:nvSpPr>
            <p:spPr>
              <a:xfrm>
                <a:off x="1057267" y="4881753"/>
                <a:ext cx="4073487" cy="19762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vi-V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vi-VN" sz="2400" b="0" i="1" smtClean="0">
                                      <a:latin typeface="Cambria Math" panose="02040503050406030204" pitchFamily="18" charset="0"/>
                                    </a:rPr>
                                    <m:t>2−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vi-VN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vi-VN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vi-VN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vi-VN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vi-VN" sz="2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e>
                                  </m:rad>
                                  <m:r>
                                    <a:rPr lang="vi-VN" sz="24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e>
                      </m: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=2−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A0987D-7848-48CE-B62E-DC7EB2BFE6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67" y="4881753"/>
                <a:ext cx="4073487" cy="1976247"/>
              </a:xfrm>
              <a:prstGeom prst="rect">
                <a:avLst/>
              </a:prstGeom>
              <a:blipFill>
                <a:blip r:embed="rId5"/>
                <a:stretch>
                  <a:fillRect l="-1644" b="-92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58636D9-5FDA-46D9-93AC-366CBA6B9702}"/>
                  </a:ext>
                </a:extLst>
              </p:cNvPr>
              <p:cNvSpPr txBox="1"/>
              <p:nvPr/>
            </p:nvSpPr>
            <p:spPr>
              <a:xfrm>
                <a:off x="5909581" y="362631"/>
                <a:ext cx="3132845" cy="2861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vi-VN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2(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58636D9-5FDA-46D9-93AC-366CBA6B9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581" y="362631"/>
                <a:ext cx="3132845" cy="28613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F21E8C7-7B1A-4F2F-9B0C-84AFAFDCCFC5}"/>
                  </a:ext>
                </a:extLst>
              </p:cNvPr>
              <p:cNvSpPr txBox="1"/>
              <p:nvPr/>
            </p:nvSpPr>
            <p:spPr>
              <a:xfrm>
                <a:off x="5949318" y="3461303"/>
                <a:ext cx="1961114" cy="21101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F21E8C7-7B1A-4F2F-9B0C-84AFAFDCCF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318" y="3461303"/>
                <a:ext cx="1961114" cy="21101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561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142DBA4-FEBF-4B67-9459-2858DC4EB4F3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D28828-F461-45BB-B842-D88D722C6D34}"/>
              </a:ext>
            </a:extLst>
          </p:cNvPr>
          <p:cNvSpPr txBox="1"/>
          <p:nvPr/>
        </p:nvSpPr>
        <p:spPr>
          <a:xfrm>
            <a:off x="785808" y="1171639"/>
            <a:ext cx="8686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– x + 2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vi-VN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/>
              <p:nvPr/>
            </p:nvSpPr>
            <p:spPr>
              <a:xfrm>
                <a:off x="1850231" y="2187602"/>
                <a:ext cx="159659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(−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2187602"/>
                <a:ext cx="1596591" cy="369332"/>
              </a:xfrm>
              <a:prstGeom prst="rect">
                <a:avLst/>
              </a:prstGeom>
              <a:blipFill>
                <a:blip r:embed="rId2"/>
                <a:stretch>
                  <a:fillRect l="-3831" r="-6130" b="-3833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/>
              <p:nvPr/>
            </p:nvSpPr>
            <p:spPr>
              <a:xfrm>
                <a:off x="1762706" y="2733011"/>
                <a:ext cx="177805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(−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733011"/>
                <a:ext cx="1778051" cy="461665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/>
              <p:nvPr/>
            </p:nvSpPr>
            <p:spPr>
              <a:xfrm>
                <a:off x="1762706" y="3331133"/>
                <a:ext cx="175400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(−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331133"/>
                <a:ext cx="1754006" cy="461665"/>
              </a:xfrm>
              <a:prstGeom prst="rect">
                <a:avLst/>
              </a:prstGeom>
              <a:blipFill>
                <a:blip r:embed="rId4"/>
                <a:stretch>
                  <a:fillRect r="-347" b="-1973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/>
              <p:nvPr/>
            </p:nvSpPr>
            <p:spPr>
              <a:xfrm>
                <a:off x="1762706" y="3918305"/>
                <a:ext cx="17940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(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;−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918305"/>
                <a:ext cx="1794081" cy="461665"/>
              </a:xfrm>
              <a:prstGeom prst="rect">
                <a:avLst/>
              </a:prstGeom>
              <a:blipFill>
                <a:blip r:embed="rId5"/>
                <a:stretch>
                  <a:fillRect r="-340" b="-2133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ABCF9070-5531-493C-9205-17D484C7CDAF}"/>
              </a:ext>
            </a:extLst>
          </p:cNvPr>
          <p:cNvSpPr/>
          <p:nvPr/>
        </p:nvSpPr>
        <p:spPr>
          <a:xfrm>
            <a:off x="1762706" y="3331133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80589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142DBA4-FEBF-4B67-9459-2858DC4EB4F3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D28828-F461-45BB-B842-D88D722C6D34}"/>
              </a:ext>
            </a:extLst>
          </p:cNvPr>
          <p:cNvSpPr txBox="1"/>
          <p:nvPr/>
        </p:nvSpPr>
        <p:spPr>
          <a:xfrm>
            <a:off x="785808" y="1171639"/>
            <a:ext cx="8686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5: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 (1;2)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= 3x – b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endParaRPr lang="vi-VN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/>
              <p:nvPr/>
            </p:nvSpPr>
            <p:spPr>
              <a:xfrm>
                <a:off x="1850231" y="2187602"/>
                <a:ext cx="137960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2187602"/>
                <a:ext cx="1379608" cy="369332"/>
              </a:xfrm>
              <a:prstGeom prst="rect">
                <a:avLst/>
              </a:prstGeom>
              <a:blipFill>
                <a:blip r:embed="rId2"/>
                <a:stretch>
                  <a:fillRect l="-4425" r="-3982" b="-11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/>
              <p:nvPr/>
            </p:nvSpPr>
            <p:spPr>
              <a:xfrm>
                <a:off x="1762706" y="2733011"/>
                <a:ext cx="17902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733011"/>
                <a:ext cx="179029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/>
              <p:nvPr/>
            </p:nvSpPr>
            <p:spPr>
              <a:xfrm>
                <a:off x="1762706" y="3331133"/>
                <a:ext cx="15370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331133"/>
                <a:ext cx="1537024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/>
              <p:nvPr/>
            </p:nvSpPr>
            <p:spPr>
              <a:xfrm>
                <a:off x="1762706" y="3918305"/>
                <a:ext cx="18063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918305"/>
                <a:ext cx="180632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ABCF9070-5531-493C-9205-17D484C7CDAF}"/>
              </a:ext>
            </a:extLst>
          </p:cNvPr>
          <p:cNvSpPr/>
          <p:nvPr/>
        </p:nvSpPr>
        <p:spPr>
          <a:xfrm>
            <a:off x="1762706" y="2178713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99911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142DBA4-FEBF-4B67-9459-2858DC4EB4F3}"/>
              </a:ext>
            </a:extLst>
          </p:cNvPr>
          <p:cNvSpPr txBox="1"/>
          <p:nvPr/>
        </p:nvSpPr>
        <p:spPr>
          <a:xfrm>
            <a:off x="895695" y="271453"/>
            <a:ext cx="6277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TRẮC NGHIỆM: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D28828-F461-45BB-B842-D88D722C6D34}"/>
              </a:ext>
            </a:extLst>
          </p:cNvPr>
          <p:cNvSpPr txBox="1"/>
          <p:nvPr/>
        </p:nvSpPr>
        <p:spPr>
          <a:xfrm>
            <a:off x="785808" y="1171639"/>
            <a:ext cx="8686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6: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Tọa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(d): y = 2 – x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(d’): y = 2x + 5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vi-VN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/>
              <p:nvPr/>
            </p:nvSpPr>
            <p:spPr>
              <a:xfrm>
                <a:off x="1850231" y="2187602"/>
                <a:ext cx="13673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(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1B3726F-7FCE-4BC2-A697-A364FF56E7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231" y="2187602"/>
                <a:ext cx="1367362" cy="369332"/>
              </a:xfrm>
              <a:prstGeom prst="rect">
                <a:avLst/>
              </a:prstGeom>
              <a:blipFill>
                <a:blip r:embed="rId2"/>
                <a:stretch>
                  <a:fillRect l="-4464" r="-6696" b="-3833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/>
              <p:nvPr/>
            </p:nvSpPr>
            <p:spPr>
              <a:xfrm>
                <a:off x="1762706" y="2733011"/>
                <a:ext cx="177805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𝐁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(−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81565F8-F908-4286-A023-B67607C540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2733011"/>
                <a:ext cx="1778051" cy="461665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/>
              <p:nvPr/>
            </p:nvSpPr>
            <p:spPr>
              <a:xfrm>
                <a:off x="1762706" y="3331133"/>
                <a:ext cx="15247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(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95AC924-F5B6-4649-B678-A7480B05A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331133"/>
                <a:ext cx="1524776" cy="461665"/>
              </a:xfrm>
              <a:prstGeom prst="rect">
                <a:avLst/>
              </a:prstGeom>
              <a:blipFill>
                <a:blip r:embed="rId4"/>
                <a:stretch>
                  <a:fillRect r="-400" b="-1973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/>
              <p:nvPr/>
            </p:nvSpPr>
            <p:spPr>
              <a:xfrm>
                <a:off x="1762706" y="3918305"/>
                <a:ext cx="17940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𝐃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.    (−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vi-VN" sz="2400" b="1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F14E580-31D1-4929-8DB6-24B060CAD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706" y="3918305"/>
                <a:ext cx="1794081" cy="461665"/>
              </a:xfrm>
              <a:prstGeom prst="rect">
                <a:avLst/>
              </a:prstGeom>
              <a:blipFill>
                <a:blip r:embed="rId5"/>
                <a:stretch>
                  <a:fillRect r="-340" b="-2133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ABCF9070-5531-493C-9205-17D484C7CDAF}"/>
              </a:ext>
            </a:extLst>
          </p:cNvPr>
          <p:cNvSpPr/>
          <p:nvPr/>
        </p:nvSpPr>
        <p:spPr>
          <a:xfrm>
            <a:off x="1818056" y="3918304"/>
            <a:ext cx="450057" cy="461665"/>
          </a:xfrm>
          <a:prstGeom prst="ellipse">
            <a:avLst/>
          </a:prstGeom>
          <a:noFill/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>
              <a:ln w="38100"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69512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EBB163-32A4-42F6-BBB7-8FCDFA739FD2}"/>
              </a:ext>
            </a:extLst>
          </p:cNvPr>
          <p:cNvSpPr txBox="1"/>
          <p:nvPr/>
        </p:nvSpPr>
        <p:spPr>
          <a:xfrm>
            <a:off x="785808" y="1100127"/>
            <a:ext cx="8686799" cy="221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endParaRPr lang="en-US" sz="32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cương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HKI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816E1C-04C8-4A51-9855-6756F3582971}"/>
              </a:ext>
            </a:extLst>
          </p:cNvPr>
          <p:cNvSpPr txBox="1"/>
          <p:nvPr/>
        </p:nvSpPr>
        <p:spPr>
          <a:xfrm>
            <a:off x="830328" y="300029"/>
            <a:ext cx="8036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TẠI NHÀ: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61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39354CC-CB2F-41A8-9ED3-84576AC4B658}"/>
              </a:ext>
            </a:extLst>
          </p:cNvPr>
          <p:cNvCxnSpPr>
            <a:cxnSpLocks/>
          </p:cNvCxnSpPr>
          <p:nvPr/>
        </p:nvCxnSpPr>
        <p:spPr>
          <a:xfrm flipH="1">
            <a:off x="5184747" y="628658"/>
            <a:ext cx="1619" cy="333785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2834C6-E94B-41D9-BAD2-4007A605533C}"/>
                  </a:ext>
                </a:extLst>
              </p:cNvPr>
              <p:cNvSpPr txBox="1"/>
              <p:nvPr/>
            </p:nvSpPr>
            <p:spPr>
              <a:xfrm>
                <a:off x="604252" y="875177"/>
                <a:ext cx="4509055" cy="29770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2834C6-E94B-41D9-BAD2-4007A60553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52" y="875177"/>
                <a:ext cx="4509055" cy="29770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110A8E8-5826-4AB5-878C-EDDE89B1D611}"/>
                  </a:ext>
                </a:extLst>
              </p:cNvPr>
              <p:cNvSpPr txBox="1"/>
              <p:nvPr/>
            </p:nvSpPr>
            <p:spPr>
              <a:xfrm>
                <a:off x="5519153" y="881487"/>
                <a:ext cx="3821111" cy="3013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110A8E8-5826-4AB5-878C-EDDE89B1D6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153" y="881487"/>
                <a:ext cx="3821111" cy="3013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08138E-41C6-4202-BF5A-FF9470DAC0C1}"/>
                  </a:ext>
                </a:extLst>
              </p:cNvPr>
              <p:cNvSpPr txBox="1"/>
              <p:nvPr/>
            </p:nvSpPr>
            <p:spPr>
              <a:xfrm>
                <a:off x="760842" y="4638167"/>
                <a:ext cx="6243632" cy="8841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vi-VN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vi-VN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vi-VN" sz="2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08138E-41C6-4202-BF5A-FF9470DAC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42" y="4638167"/>
                <a:ext cx="6243632" cy="8841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06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FA6548-7D97-437D-A49F-4A2B966FBA37}"/>
              </a:ext>
            </a:extLst>
          </p:cNvPr>
          <p:cNvSpPr txBox="1"/>
          <p:nvPr/>
        </p:nvSpPr>
        <p:spPr>
          <a:xfrm>
            <a:off x="864500" y="522143"/>
            <a:ext cx="7767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2: GIẢI PHƯƠNG TRÌNH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7D7DF2-609F-43C3-A907-5266C22AC67B}"/>
                  </a:ext>
                </a:extLst>
              </p:cNvPr>
              <p:cNvSpPr txBox="1"/>
              <p:nvPr/>
            </p:nvSpPr>
            <p:spPr>
              <a:xfrm>
                <a:off x="1129026" y="1607343"/>
                <a:ext cx="2450543" cy="4472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97D7DF2-609F-43C3-A907-5266C22AC6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026" y="1607343"/>
                <a:ext cx="2450543" cy="44723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5CC6CB6-9AD2-450F-95A0-D8380399A0F3}"/>
                  </a:ext>
                </a:extLst>
              </p:cNvPr>
              <p:cNvSpPr txBox="1"/>
              <p:nvPr/>
            </p:nvSpPr>
            <p:spPr>
              <a:xfrm>
                <a:off x="1129026" y="2424750"/>
                <a:ext cx="2104872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5CC6CB6-9AD2-450F-95A0-D8380399A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026" y="2424750"/>
                <a:ext cx="2104872" cy="4128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5BEF183-93FB-47C8-B5A5-768DB5165EAB}"/>
                  </a:ext>
                </a:extLst>
              </p:cNvPr>
              <p:cNvSpPr txBox="1"/>
              <p:nvPr/>
            </p:nvSpPr>
            <p:spPr>
              <a:xfrm>
                <a:off x="1129026" y="3200283"/>
                <a:ext cx="3701270" cy="4574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5BEF183-93FB-47C8-B5A5-768DB5165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026" y="3200283"/>
                <a:ext cx="3701270" cy="4574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C19ADBD-DDB2-491E-B72E-56FE6D6AC350}"/>
                  </a:ext>
                </a:extLst>
              </p:cNvPr>
              <p:cNvSpPr txBox="1"/>
              <p:nvPr/>
            </p:nvSpPr>
            <p:spPr>
              <a:xfrm>
                <a:off x="1129026" y="4027522"/>
                <a:ext cx="2690160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C19ADBD-DDB2-491E-B72E-56FE6D6AC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026" y="4027522"/>
                <a:ext cx="2690160" cy="4128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80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E2B9A2-449C-4F1B-BB5C-05C14F74550F}"/>
                  </a:ext>
                </a:extLst>
              </p:cNvPr>
              <p:cNvSpPr txBox="1"/>
              <p:nvPr/>
            </p:nvSpPr>
            <p:spPr>
              <a:xfrm>
                <a:off x="1014726" y="421477"/>
                <a:ext cx="7573163" cy="26632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−3)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2400" b="0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=7                            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:7≥0 (đú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𝑛𝑔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0" dirty="0"/>
                  <a:t>          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−3=7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h𝑜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−3=−7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=7+3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h𝑜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=−7+3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h𝑜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ậ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h𝑜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ặ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𝑛h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ậ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ậ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ậ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𝑛𝑔h𝑖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ệ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ủ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ươ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𝑡𝑟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𝑛h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5;−2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7E2B9A2-449C-4F1B-BB5C-05C14F7455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726" y="421477"/>
                <a:ext cx="7573163" cy="2663230"/>
              </a:xfrm>
              <a:prstGeom prst="rect">
                <a:avLst/>
              </a:prstGeom>
              <a:blipFill>
                <a:blip r:embed="rId2"/>
                <a:stretch>
                  <a:fillRect l="-1850" b="-434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E12C33-3B98-47E3-BE50-10B01B4E4332}"/>
                  </a:ext>
                </a:extLst>
              </p:cNvPr>
              <p:cNvSpPr txBox="1"/>
              <p:nvPr/>
            </p:nvSpPr>
            <p:spPr>
              <a:xfrm>
                <a:off x="1014726" y="3426266"/>
                <a:ext cx="6215291" cy="27749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              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:4≥0 (đú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sSup>
                        <m:sSupPr>
                          <m:ctrlPr>
                            <a:rPr lang="vi-V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vi-VN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vi-VN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+1=16</m:t>
                      </m:r>
                    </m:oMath>
                  </m:oMathPara>
                </a14:m>
                <a:endParaRPr lang="vi-VN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=16−1</m:t>
                      </m:r>
                    </m:oMath>
                  </m:oMathPara>
                </a14:m>
                <a:endParaRPr lang="vi-VN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vi-VN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 </m:t>
                      </m:r>
                      <m:d>
                        <m:dPr>
                          <m:ctrlP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𝑛h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ậ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vi-VN" sz="2400" b="0" dirty="0">
                  <a:ea typeface="Cambria Math" panose="02040503050406030204" pitchFamily="18" charset="0"/>
                </a:endParaRPr>
              </a:p>
              <a:p>
                <a:r>
                  <a:rPr lang="vi-VN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ậ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ậ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𝑛𝑔h𝑖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ệ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ủ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𝑝h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ươ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𝑛𝑔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𝑡𝑟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ì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𝑛h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à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endParaRPr lang="vi-VN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E12C33-3B98-47E3-BE50-10B01B4E4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726" y="3426266"/>
                <a:ext cx="6215291" cy="2774990"/>
              </a:xfrm>
              <a:prstGeom prst="rect">
                <a:avLst/>
              </a:prstGeom>
              <a:blipFill>
                <a:blip r:embed="rId3"/>
                <a:stretch>
                  <a:fillRect l="-1373" b="-4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77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C37BD03-3E11-420D-9D12-C7DDBEA822FA}"/>
                  </a:ext>
                </a:extLst>
              </p:cNvPr>
              <p:cNvSpPr txBox="1"/>
              <p:nvPr/>
            </p:nvSpPr>
            <p:spPr>
              <a:xfrm>
                <a:off x="1129026" y="114173"/>
                <a:ext cx="6565644" cy="38983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ad>
                        <m:radPr>
                          <m:degHide m:val="on"/>
                          <m:ctrlPr>
                            <a:rPr lang="vi-V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vi-VN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−1)</m:t>
                              </m:r>
                            </m:e>
                            <m:sup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d>
                        <m:dPr>
                          <m:begChr m:val="|"/>
                          <m:endChr m:val="|"/>
                          <m:ctrlP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−1=2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−3 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h𝑜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ặ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−1=−2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=−3+1 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h𝑜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ặ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=3+1</m:t>
                      </m:r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⇔−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 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h𝑜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ặ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3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 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h𝑜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ặ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vi-VN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ậ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ậ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𝑛𝑔h𝑖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ệ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ủ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𝑝h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ươ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𝑛𝑔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𝑡𝑟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ì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𝑛h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à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;</m:t>
                          </m:r>
                          <m:f>
                            <m:f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C37BD03-3E11-420D-9D12-C7DDBEA82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026" y="114173"/>
                <a:ext cx="6565644" cy="3898311"/>
              </a:xfrm>
              <a:prstGeom prst="rect">
                <a:avLst/>
              </a:prstGeom>
              <a:blipFill>
                <a:blip r:embed="rId2"/>
                <a:stretch>
                  <a:fillRect l="-13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62BCEB-148F-4AE4-A753-5FF08697E50D}"/>
                  </a:ext>
                </a:extLst>
              </p:cNvPr>
              <p:cNvSpPr txBox="1"/>
              <p:nvPr/>
            </p:nvSpPr>
            <p:spPr>
              <a:xfrm>
                <a:off x="1129026" y="3956075"/>
                <a:ext cx="6215291" cy="2672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         Đ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:−1≤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sSup>
                        <m:sSupPr>
                          <m:ctrlPr>
                            <a:rPr lang="vi-V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3−</m:t>
                              </m:r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vi-V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vi-V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⇔3−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⇔−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=1−3</m:t>
                      </m:r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⇔−2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vi-VN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 (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𝑛h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ậ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vi-V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vi-VN" sz="2400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ậ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ậ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𝑛𝑔h𝑖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ệ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ủ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𝑝h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ươ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𝑛𝑔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𝑡𝑟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ì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𝑛h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à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vi-VN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62BCEB-148F-4AE4-A753-5FF08697E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026" y="3956075"/>
                <a:ext cx="6215291" cy="2672398"/>
              </a:xfrm>
              <a:prstGeom prst="rect">
                <a:avLst/>
              </a:prstGeom>
              <a:blipFill>
                <a:blip r:embed="rId3"/>
                <a:stretch>
                  <a:fillRect l="-2255" b="-433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50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1AD6F5-A738-432C-A251-2F331F2C50E6}"/>
              </a:ext>
            </a:extLst>
          </p:cNvPr>
          <p:cNvSpPr txBox="1"/>
          <p:nvPr/>
        </p:nvSpPr>
        <p:spPr>
          <a:xfrm>
            <a:off x="1121227" y="293543"/>
            <a:ext cx="62821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43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 3: TOÁN THỰC TẾ</a:t>
            </a:r>
            <a:endParaRPr lang="vi-VN" sz="4000" b="1" dirty="0">
              <a:solidFill>
                <a:srgbClr val="043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6F1CD23-FEFD-41A9-8190-3820239016A8}"/>
                  </a:ext>
                </a:extLst>
              </p:cNvPr>
              <p:cNvSpPr txBox="1"/>
              <p:nvPr/>
            </p:nvSpPr>
            <p:spPr>
              <a:xfrm>
                <a:off x="785808" y="1157351"/>
                <a:ext cx="8686799" cy="4650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5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1:</a:t>
                </a:r>
                <a:r>
                  <a:rPr lang="en-US" sz="2500" b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Tại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nuôi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thử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nghiệm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kĩ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sư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nông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nghiệp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thiết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lập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ăn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như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5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𝐲</m:t>
                    </m:r>
                    <m:r>
                      <a:rPr lang="en-US" sz="25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5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5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5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en-US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5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</m:rad>
                  </m:oMath>
                </a14:m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tuổi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ăn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hằng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đơn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kg) </a:t>
                </a:r>
              </a:p>
              <a:p>
                <a:pPr marL="457200" indent="-457200" algn="just">
                  <a:lnSpc>
                    <a:spcPct val="150000"/>
                  </a:lnSpc>
                  <a:buAutoNum type="alphaLcParenR"/>
                </a:pP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kĩ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sư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16kg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ăn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xuống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hãy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tuổi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lúc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marL="457200" indent="-457200" algn="just">
                  <a:lnSpc>
                    <a:spcPct val="150000"/>
                  </a:lnSpc>
                  <a:buAutoNum type="alphaLcParenR"/>
                </a:pP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tuổi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phải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ăn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bao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nhiêu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(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làm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5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5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kg)</a:t>
                </a:r>
                <a:endParaRPr lang="vi-VN" sz="25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6F1CD23-FEFD-41A9-8190-382023901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1157351"/>
                <a:ext cx="8686799" cy="4650440"/>
              </a:xfrm>
              <a:prstGeom prst="rect">
                <a:avLst/>
              </a:prstGeom>
              <a:blipFill>
                <a:blip r:embed="rId2"/>
                <a:stretch>
                  <a:fillRect l="-1193" r="-1123" b="-209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77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6F1CD23-FEFD-41A9-8190-3820239016A8}"/>
                  </a:ext>
                </a:extLst>
              </p:cNvPr>
              <p:cNvSpPr txBox="1"/>
              <p:nvPr/>
            </p:nvSpPr>
            <p:spPr>
              <a:xfrm>
                <a:off x="785808" y="71488"/>
                <a:ext cx="8686799" cy="6596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  <a:endParaRPr lang="en-US" sz="2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457200" algn="just">
                  <a:buAutoNum type="alphaLcParenR"/>
                </a:pP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Biết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kĩ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sư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đã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16kg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ăn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xuống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tuổi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lúc</a:t>
                </a:r>
                <a:r>
                  <a:rPr lang="en-US" sz="2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đó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𝐓𝐚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ó: 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𝐲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22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1" i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𝐱</m:t>
                          </m:r>
                        </m:e>
                      </m:rad>
                    </m:oMath>
                  </m:oMathPara>
                </a14:m>
                <a:endParaRPr lang="en-US" sz="2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𝐲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2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𝟏𝟔</m:t>
                          </m:r>
                        </m:e>
                      </m:rad>
                    </m:oMath>
                  </m:oMathPara>
                </a14:m>
                <a:endParaRPr lang="en-US" sz="22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𝐲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en-US" sz="2200" b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𝐲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𝟏𝟎</m:t>
                      </m:r>
                    </m:oMath>
                  </m:oMathPara>
                </a14:m>
                <a:endParaRPr lang="en-US" sz="22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tuổi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lúc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16kg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ăn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xuống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ao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 (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tuổi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/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tuổi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phải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lượng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ăn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just"/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Đổi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16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𝐓𝐚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𝐜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ó: 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𝐲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22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1" i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𝐱</m:t>
                          </m:r>
                        </m:e>
                      </m:rad>
                    </m:oMath>
                  </m:oMathPara>
                </a14:m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vi-VN" sz="22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𝟏𝟔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2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US" sz="2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𝐱</m:t>
                          </m:r>
                        </m:e>
                      </m:rad>
                    </m:oMath>
                  </m:oMathPara>
                </a14:m>
                <a:endParaRPr lang="en-US" sz="22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ad>
                        <m:radPr>
                          <m:degHide m:val="on"/>
                          <m:ctrlP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𝐱</m:t>
                          </m:r>
                        </m:e>
                      </m:rad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𝟏𝟔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</m:oMath>
                  </m:oMathPara>
                </a14:m>
                <a:endParaRPr lang="en-US" sz="22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ad>
                        <m:radPr>
                          <m:degHide m:val="on"/>
                          <m:ctrlPr>
                            <a:rPr lang="en-US" sz="2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2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𝐱</m:t>
                          </m:r>
                        </m:e>
                      </m:rad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𝟔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</m:oMath>
                  </m:oMathPara>
                </a14:m>
                <a:endParaRPr lang="en-US" sz="2200" b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𝐱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≈</m:t>
                      </m:r>
                      <m:r>
                        <a:rPr lang="en-US" sz="2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𝟒𝟏</m:t>
                      </m:r>
                    </m:oMath>
                  </m:oMathPara>
                </a14:m>
                <a:endParaRPr lang="en-US" sz="2200" b="1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sz="2200" b="1" dirty="0" err="1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200" b="1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tuổi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năm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tháng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ngày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phải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khoảng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41kg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ăn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</a:t>
                </a:r>
                <a:endParaRPr lang="en-US" sz="2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6F1CD23-FEFD-41A9-8190-3820239016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808" y="71488"/>
                <a:ext cx="8686799" cy="6596229"/>
              </a:xfrm>
              <a:prstGeom prst="rect">
                <a:avLst/>
              </a:prstGeom>
              <a:blipFill>
                <a:blip r:embed="rId2"/>
                <a:stretch>
                  <a:fillRect l="-912" t="-647" r="-912" b="-9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177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2515</TotalTime>
  <Words>2508</Words>
  <Application>Microsoft Office PowerPoint</Application>
  <PresentationFormat>Widescreen</PresentationFormat>
  <Paragraphs>258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.VnTime</vt:lpstr>
      <vt:lpstr>Arial</vt:lpstr>
      <vt:lpstr>Calibri</vt:lpstr>
      <vt:lpstr>Cambria Math</vt:lpstr>
      <vt:lpstr>MS Song</vt:lpstr>
      <vt:lpstr>Symbol</vt:lpstr>
      <vt:lpstr>Times New Roman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Lê Duy Tân</dc:creator>
  <cp:lastModifiedBy>asus</cp:lastModifiedBy>
  <cp:revision>130</cp:revision>
  <dcterms:created xsi:type="dcterms:W3CDTF">2021-09-17T11:41:47Z</dcterms:created>
  <dcterms:modified xsi:type="dcterms:W3CDTF">2021-10-15T12:52:29Z</dcterms:modified>
</cp:coreProperties>
</file>